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3" r:id="rId5"/>
  </p:sldMasterIdLst>
  <p:notesMasterIdLst>
    <p:notesMasterId r:id="rId11"/>
  </p:notesMasterIdLst>
  <p:sldIdLst>
    <p:sldId id="437" r:id="rId6"/>
    <p:sldId id="684" r:id="rId7"/>
    <p:sldId id="694" r:id="rId8"/>
    <p:sldId id="261" r:id="rId9"/>
    <p:sldId id="44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06" userDrawn="1">
          <p15:clr>
            <a:srgbClr val="A4A3A4"/>
          </p15:clr>
        </p15:guide>
        <p15:guide id="2" pos="7151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hling Lillis" initials="AL" lastIdx="1" clrIdx="0"/>
  <p:cmAuthor id="2" name="Ashling Lillis" initials="AL [2]" lastIdx="1" clrIdx="1"/>
  <p:cmAuthor id="3" name="Ashling Lillis" initials="AL [3]" lastIdx="1" clrIdx="2"/>
  <p:cmAuthor id="4" name="Michele Brawley" initials="MB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2519" autoAdjust="0"/>
  </p:normalViewPr>
  <p:slideViewPr>
    <p:cSldViewPr snapToGrid="0" snapToObjects="1">
      <p:cViewPr varScale="1">
        <p:scale>
          <a:sx n="59" d="100"/>
          <a:sy n="59" d="100"/>
        </p:scale>
        <p:origin x="1176" y="78"/>
      </p:cViewPr>
      <p:guideLst>
        <p:guide pos="506"/>
        <p:guide pos="7151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10" d="100"/>
          <a:sy n="110" d="100"/>
        </p:scale>
        <p:origin x="2192" y="19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ling Lillis" userId="e6a87b4a-7ba4-4420-8652-9e4cc50b82e1" providerId="ADAL" clId="{5E95E703-D9C7-4751-BE7A-9B1B9C2D7828}"/>
    <pc:docChg chg="modSld sldOrd">
      <pc:chgData name="Ashling Lillis" userId="e6a87b4a-7ba4-4420-8652-9e4cc50b82e1" providerId="ADAL" clId="{5E95E703-D9C7-4751-BE7A-9B1B9C2D7828}" dt="2022-08-10T09:24:30.969" v="1"/>
      <pc:docMkLst>
        <pc:docMk/>
      </pc:docMkLst>
      <pc:sldChg chg="ord">
        <pc:chgData name="Ashling Lillis" userId="e6a87b4a-7ba4-4420-8652-9e4cc50b82e1" providerId="ADAL" clId="{5E95E703-D9C7-4751-BE7A-9B1B9C2D7828}" dt="2022-08-10T09:24:30.969" v="1"/>
        <pc:sldMkLst>
          <pc:docMk/>
          <pc:sldMk cId="251175738" sldId="684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753A53-F26D-47AC-BAD0-1185C85D2BD7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9138EBE8-9532-4331-867E-98F504506593}">
      <dgm:prSet phldrT="[Text]" custT="1"/>
      <dgm:spPr/>
      <dgm:t>
        <a:bodyPr/>
        <a:lstStyle/>
        <a:p>
          <a:r>
            <a:rPr lang="en-GB" sz="1800" b="1" dirty="0"/>
            <a:t>Generalist Assessment</a:t>
          </a:r>
        </a:p>
        <a:p>
          <a:r>
            <a:rPr lang="en-GB" sz="1800" b="1" dirty="0"/>
            <a:t> </a:t>
          </a:r>
          <a:r>
            <a:rPr lang="en-GB" sz="1800" dirty="0"/>
            <a:t>Primary care, community, ED, ICM Acute, Frailty</a:t>
          </a:r>
        </a:p>
      </dgm:t>
    </dgm:pt>
    <dgm:pt modelId="{CE40F1A8-709A-4525-8AB8-C4F6DADA5FC4}" type="parTrans" cxnId="{2C757E96-B692-4094-B6B4-EF8A38428CCB}">
      <dgm:prSet/>
      <dgm:spPr/>
      <dgm:t>
        <a:bodyPr/>
        <a:lstStyle/>
        <a:p>
          <a:endParaRPr lang="en-GB"/>
        </a:p>
      </dgm:t>
    </dgm:pt>
    <dgm:pt modelId="{416FA7DD-9651-4160-ADF9-997822592CFA}" type="sibTrans" cxnId="{2C757E96-B692-4094-B6B4-EF8A38428CCB}">
      <dgm:prSet/>
      <dgm:spPr/>
      <dgm:t>
        <a:bodyPr/>
        <a:lstStyle/>
        <a:p>
          <a:endParaRPr lang="en-GB"/>
        </a:p>
      </dgm:t>
    </dgm:pt>
    <dgm:pt modelId="{BAE91F8C-A140-4810-B159-641216FF78CB}">
      <dgm:prSet phldrT="[Text]" custT="1"/>
      <dgm:spPr/>
      <dgm:t>
        <a:bodyPr/>
        <a:lstStyle/>
        <a:p>
          <a:r>
            <a:rPr lang="en-GB" sz="2400" b="1" dirty="0"/>
            <a:t> </a:t>
          </a:r>
          <a:r>
            <a:rPr lang="en-GB" sz="1800" b="1" dirty="0"/>
            <a:t>Speciality support</a:t>
          </a:r>
        </a:p>
        <a:p>
          <a:r>
            <a:rPr lang="en-GB" sz="1800" b="1" dirty="0"/>
            <a:t> </a:t>
          </a:r>
          <a:r>
            <a:rPr lang="en-GB" sz="1800" dirty="0"/>
            <a:t>Geriatrics, cardiology, surgery, anaesthesia palliative care</a:t>
          </a:r>
        </a:p>
      </dgm:t>
    </dgm:pt>
    <dgm:pt modelId="{4C4752B9-2350-4983-9CE3-B0195F7C3F41}" type="parTrans" cxnId="{DE0009EA-F702-4D83-AB26-5ABD7920B872}">
      <dgm:prSet/>
      <dgm:spPr/>
      <dgm:t>
        <a:bodyPr/>
        <a:lstStyle/>
        <a:p>
          <a:endParaRPr lang="en-GB"/>
        </a:p>
      </dgm:t>
    </dgm:pt>
    <dgm:pt modelId="{97D8A09B-331E-49FA-B5A1-AD38A9952400}" type="sibTrans" cxnId="{DE0009EA-F702-4D83-AB26-5ABD7920B872}">
      <dgm:prSet/>
      <dgm:spPr/>
      <dgm:t>
        <a:bodyPr/>
        <a:lstStyle/>
        <a:p>
          <a:endParaRPr lang="en-GB"/>
        </a:p>
      </dgm:t>
    </dgm:pt>
    <dgm:pt modelId="{B979EEB3-AB70-48FB-834C-5512B598FCE2}">
      <dgm:prSet phldrT="[Text]" custT="1"/>
      <dgm:spPr/>
      <dgm:t>
        <a:bodyPr/>
        <a:lstStyle/>
        <a:p>
          <a:r>
            <a:rPr lang="en-GB" sz="1800" b="1" dirty="0"/>
            <a:t>Cancer specific </a:t>
          </a:r>
          <a:endParaRPr lang="en-GB" sz="1800" dirty="0"/>
        </a:p>
        <a:p>
          <a:r>
            <a:rPr lang="en-GB" sz="1800" dirty="0"/>
            <a:t>Acute Oncology &amp; Specialist cancer teams</a:t>
          </a:r>
        </a:p>
      </dgm:t>
    </dgm:pt>
    <dgm:pt modelId="{83F38290-ED9A-4166-B8AD-9925B8641481}" type="parTrans" cxnId="{51B5A0A3-DDE3-4844-AE6C-40798BF03C0E}">
      <dgm:prSet/>
      <dgm:spPr/>
      <dgm:t>
        <a:bodyPr/>
        <a:lstStyle/>
        <a:p>
          <a:endParaRPr lang="en-GB"/>
        </a:p>
      </dgm:t>
    </dgm:pt>
    <dgm:pt modelId="{70B5F249-8A43-4975-A8BA-6D682698F654}" type="sibTrans" cxnId="{51B5A0A3-DDE3-4844-AE6C-40798BF03C0E}">
      <dgm:prSet/>
      <dgm:spPr/>
      <dgm:t>
        <a:bodyPr/>
        <a:lstStyle/>
        <a:p>
          <a:endParaRPr lang="en-GB"/>
        </a:p>
      </dgm:t>
    </dgm:pt>
    <dgm:pt modelId="{9E878D3E-2A7A-4EFD-8495-32CBBDA8BCBC}" type="pres">
      <dgm:prSet presAssocID="{C7753A53-F26D-47AC-BAD0-1185C85D2BD7}" presName="compositeShape" presStyleCnt="0">
        <dgm:presLayoutVars>
          <dgm:chMax val="7"/>
          <dgm:dir/>
          <dgm:resizeHandles val="exact"/>
        </dgm:presLayoutVars>
      </dgm:prSet>
      <dgm:spPr/>
    </dgm:pt>
    <dgm:pt modelId="{7417ADBD-4C7B-487C-9E4D-4672BB106C2E}" type="pres">
      <dgm:prSet presAssocID="{9138EBE8-9532-4331-867E-98F504506593}" presName="circ1" presStyleLbl="vennNode1" presStyleIdx="0" presStyleCnt="3"/>
      <dgm:spPr/>
    </dgm:pt>
    <dgm:pt modelId="{9FB405C2-7B09-4115-A06A-D1A641958B72}" type="pres">
      <dgm:prSet presAssocID="{9138EBE8-9532-4331-867E-98F50450659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DDAA632-A8D5-47D6-BAA2-3F10D288D7AE}" type="pres">
      <dgm:prSet presAssocID="{BAE91F8C-A140-4810-B159-641216FF78CB}" presName="circ2" presStyleLbl="vennNode1" presStyleIdx="1" presStyleCnt="3" custLinFactNeighborX="-1481" custLinFactNeighborY="-4443"/>
      <dgm:spPr/>
    </dgm:pt>
    <dgm:pt modelId="{AF6C670A-83A7-4876-896F-F4CA8533A690}" type="pres">
      <dgm:prSet presAssocID="{BAE91F8C-A140-4810-B159-641216FF78C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16F43DF-FCC0-404D-861F-834CE0453F4A}" type="pres">
      <dgm:prSet presAssocID="{B979EEB3-AB70-48FB-834C-5512B598FCE2}" presName="circ3" presStyleLbl="vennNode1" presStyleIdx="2" presStyleCnt="3" custLinFactNeighborX="-2432" custLinFactNeighborY="-3170"/>
      <dgm:spPr/>
    </dgm:pt>
    <dgm:pt modelId="{E98EC324-1653-4375-B83C-3C34AACDDA66}" type="pres">
      <dgm:prSet presAssocID="{B979EEB3-AB70-48FB-834C-5512B598FCE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F102310B-1EB3-4870-B054-4FF1DCB832AF}" type="presOf" srcId="{B979EEB3-AB70-48FB-834C-5512B598FCE2}" destId="{916F43DF-FCC0-404D-861F-834CE0453F4A}" srcOrd="0" destOrd="0" presId="urn:microsoft.com/office/officeart/2005/8/layout/venn1"/>
    <dgm:cxn modelId="{D7825F14-6A3B-4415-A580-E799BCB858B0}" type="presOf" srcId="{BAE91F8C-A140-4810-B159-641216FF78CB}" destId="{0DDAA632-A8D5-47D6-BAA2-3F10D288D7AE}" srcOrd="0" destOrd="0" presId="urn:microsoft.com/office/officeart/2005/8/layout/venn1"/>
    <dgm:cxn modelId="{B5847D30-2D05-4C6D-8F92-C46B49560E21}" type="presOf" srcId="{B979EEB3-AB70-48FB-834C-5512B598FCE2}" destId="{E98EC324-1653-4375-B83C-3C34AACDDA66}" srcOrd="1" destOrd="0" presId="urn:microsoft.com/office/officeart/2005/8/layout/venn1"/>
    <dgm:cxn modelId="{2C757E96-B692-4094-B6B4-EF8A38428CCB}" srcId="{C7753A53-F26D-47AC-BAD0-1185C85D2BD7}" destId="{9138EBE8-9532-4331-867E-98F504506593}" srcOrd="0" destOrd="0" parTransId="{CE40F1A8-709A-4525-8AB8-C4F6DADA5FC4}" sibTransId="{416FA7DD-9651-4160-ADF9-997822592CFA}"/>
    <dgm:cxn modelId="{7B8C8D96-6986-4BA3-AB2E-B776EA6606C2}" type="presOf" srcId="{9138EBE8-9532-4331-867E-98F504506593}" destId="{9FB405C2-7B09-4115-A06A-D1A641958B72}" srcOrd="1" destOrd="0" presId="urn:microsoft.com/office/officeart/2005/8/layout/venn1"/>
    <dgm:cxn modelId="{23D221A1-3D55-47EC-B98D-F185D58245DF}" type="presOf" srcId="{C7753A53-F26D-47AC-BAD0-1185C85D2BD7}" destId="{9E878D3E-2A7A-4EFD-8495-32CBBDA8BCBC}" srcOrd="0" destOrd="0" presId="urn:microsoft.com/office/officeart/2005/8/layout/venn1"/>
    <dgm:cxn modelId="{51B5A0A3-DDE3-4844-AE6C-40798BF03C0E}" srcId="{C7753A53-F26D-47AC-BAD0-1185C85D2BD7}" destId="{B979EEB3-AB70-48FB-834C-5512B598FCE2}" srcOrd="2" destOrd="0" parTransId="{83F38290-ED9A-4166-B8AD-9925B8641481}" sibTransId="{70B5F249-8A43-4975-A8BA-6D682698F654}"/>
    <dgm:cxn modelId="{F7462EE5-2A0B-4DBD-9A54-5F7F3521D3E4}" type="presOf" srcId="{BAE91F8C-A140-4810-B159-641216FF78CB}" destId="{AF6C670A-83A7-4876-896F-F4CA8533A690}" srcOrd="1" destOrd="0" presId="urn:microsoft.com/office/officeart/2005/8/layout/venn1"/>
    <dgm:cxn modelId="{DE0009EA-F702-4D83-AB26-5ABD7920B872}" srcId="{C7753A53-F26D-47AC-BAD0-1185C85D2BD7}" destId="{BAE91F8C-A140-4810-B159-641216FF78CB}" srcOrd="1" destOrd="0" parTransId="{4C4752B9-2350-4983-9CE3-B0195F7C3F41}" sibTransId="{97D8A09B-331E-49FA-B5A1-AD38A9952400}"/>
    <dgm:cxn modelId="{E619C0FF-8C93-4AF0-B820-B5BC6236988B}" type="presOf" srcId="{9138EBE8-9532-4331-867E-98F504506593}" destId="{7417ADBD-4C7B-487C-9E4D-4672BB106C2E}" srcOrd="0" destOrd="0" presId="urn:microsoft.com/office/officeart/2005/8/layout/venn1"/>
    <dgm:cxn modelId="{F84D2618-98B0-4FB4-B7C2-250DBE5BCBCF}" type="presParOf" srcId="{9E878D3E-2A7A-4EFD-8495-32CBBDA8BCBC}" destId="{7417ADBD-4C7B-487C-9E4D-4672BB106C2E}" srcOrd="0" destOrd="0" presId="urn:microsoft.com/office/officeart/2005/8/layout/venn1"/>
    <dgm:cxn modelId="{F9D4894B-775E-4A6C-BB7C-1B2D93A92ADA}" type="presParOf" srcId="{9E878D3E-2A7A-4EFD-8495-32CBBDA8BCBC}" destId="{9FB405C2-7B09-4115-A06A-D1A641958B72}" srcOrd="1" destOrd="0" presId="urn:microsoft.com/office/officeart/2005/8/layout/venn1"/>
    <dgm:cxn modelId="{5C564F7A-A4D8-413E-8040-39AC546DDD40}" type="presParOf" srcId="{9E878D3E-2A7A-4EFD-8495-32CBBDA8BCBC}" destId="{0DDAA632-A8D5-47D6-BAA2-3F10D288D7AE}" srcOrd="2" destOrd="0" presId="urn:microsoft.com/office/officeart/2005/8/layout/venn1"/>
    <dgm:cxn modelId="{3B783CD5-502F-4ECC-8B5B-582B72DAE44E}" type="presParOf" srcId="{9E878D3E-2A7A-4EFD-8495-32CBBDA8BCBC}" destId="{AF6C670A-83A7-4876-896F-F4CA8533A690}" srcOrd="3" destOrd="0" presId="urn:microsoft.com/office/officeart/2005/8/layout/venn1"/>
    <dgm:cxn modelId="{2B40D770-9FC8-408B-966B-DBD9364E5C61}" type="presParOf" srcId="{9E878D3E-2A7A-4EFD-8495-32CBBDA8BCBC}" destId="{916F43DF-FCC0-404D-861F-834CE0453F4A}" srcOrd="4" destOrd="0" presId="urn:microsoft.com/office/officeart/2005/8/layout/venn1"/>
    <dgm:cxn modelId="{FC9361FA-F8CE-4C5A-9409-E722DBF1C4DE}" type="presParOf" srcId="{9E878D3E-2A7A-4EFD-8495-32CBBDA8BCBC}" destId="{E98EC324-1653-4375-B83C-3C34AACDDA66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17ADBD-4C7B-487C-9E4D-4672BB106C2E}">
      <dsp:nvSpPr>
        <dsp:cNvPr id="0" name=""/>
        <dsp:cNvSpPr/>
      </dsp:nvSpPr>
      <dsp:spPr>
        <a:xfrm>
          <a:off x="3999945" y="137552"/>
          <a:ext cx="2845908" cy="28459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Generalist Assessment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 </a:t>
          </a:r>
          <a:r>
            <a:rPr lang="en-GB" sz="1800" kern="1200" dirty="0"/>
            <a:t>Primary care, community, ED, ICM Acute, Frailty</a:t>
          </a:r>
        </a:p>
      </dsp:txBody>
      <dsp:txXfrm>
        <a:off x="4379400" y="635586"/>
        <a:ext cx="2086999" cy="1280658"/>
      </dsp:txXfrm>
    </dsp:sp>
    <dsp:sp modelId="{0DDAA632-A8D5-47D6-BAA2-3F10D288D7AE}">
      <dsp:nvSpPr>
        <dsp:cNvPr id="0" name=""/>
        <dsp:cNvSpPr/>
      </dsp:nvSpPr>
      <dsp:spPr>
        <a:xfrm>
          <a:off x="4984696" y="1789801"/>
          <a:ext cx="2845908" cy="28459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 dirty="0"/>
            <a:t> </a:t>
          </a:r>
          <a:r>
            <a:rPr lang="en-GB" sz="1800" b="1" kern="1200" dirty="0"/>
            <a:t>Speciality support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 </a:t>
          </a:r>
          <a:r>
            <a:rPr lang="en-GB" sz="1800" kern="1200" dirty="0"/>
            <a:t>Geriatrics, cardiology, surgery, anaesthesia palliative care</a:t>
          </a:r>
        </a:p>
      </dsp:txBody>
      <dsp:txXfrm>
        <a:off x="5855070" y="2524994"/>
        <a:ext cx="1707545" cy="1565249"/>
      </dsp:txXfrm>
    </dsp:sp>
    <dsp:sp modelId="{916F43DF-FCC0-404D-861F-834CE0453F4A}">
      <dsp:nvSpPr>
        <dsp:cNvPr id="0" name=""/>
        <dsp:cNvSpPr/>
      </dsp:nvSpPr>
      <dsp:spPr>
        <a:xfrm>
          <a:off x="2903834" y="1826029"/>
          <a:ext cx="2845908" cy="28459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/>
            <a:t>Cancer specific </a:t>
          </a:r>
          <a:endParaRPr lang="en-GB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Acute Oncology &amp; Specialist cancer teams</a:t>
          </a:r>
        </a:p>
      </dsp:txBody>
      <dsp:txXfrm>
        <a:off x="3171824" y="2561222"/>
        <a:ext cx="1707545" cy="15652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9EDAC6-F261-5545-9235-9877CB77DB7A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15E522-EAEE-5143-A177-E9C347899F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780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5E522-EAEE-5143-A177-E9C347899F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7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Only 71 percent of those admitted to hospital with cancer had palliative care coded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5E522-EAEE-5143-A177-E9C347899F5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194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Approx</a:t>
            </a:r>
            <a:r>
              <a:rPr lang="en-GB" dirty="0"/>
              <a:t> 8 cancer patients/day presenting</a:t>
            </a:r>
            <a:r>
              <a:rPr lang="en-GB" baseline="0" dirty="0"/>
              <a:t> to A&amp;E with an 80% admission rate</a:t>
            </a:r>
          </a:p>
          <a:p>
            <a:r>
              <a:rPr lang="en-GB" baseline="0" dirty="0"/>
              <a:t>17% of presentations to A&amp;E are patients triaged via CCC cancer helpline</a:t>
            </a:r>
          </a:p>
          <a:p>
            <a:r>
              <a:rPr lang="en-GB" baseline="0" dirty="0"/>
              <a:t>5% of GP OOH’s referrals to A&amp;E/direct admission are cancer (likely an underestimate as coding ineffective for cancer)</a:t>
            </a:r>
          </a:p>
          <a:p>
            <a:r>
              <a:rPr lang="en-GB" dirty="0"/>
              <a:t>AO teams see approx. 50% of cancer patients attending A&amp;E; other half are referred</a:t>
            </a:r>
            <a:r>
              <a:rPr lang="en-GB" baseline="0" dirty="0"/>
              <a:t> to SPC only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75BF4D-2188-4525-B399-10359457DA5A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37759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buFont typeface="Arial" pitchFamily="34" charset="0"/>
              <a:buChar char="•"/>
            </a:pPr>
            <a:endParaRPr lang="en-GB" sz="12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5E522-EAEE-5143-A177-E9C347899F5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53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37504-4E82-9B45-8C8A-47A352379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6132D-9BB7-8045-9DDF-CEC6879ED5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07D0B-EE20-DF49-A7E5-5F9F413C3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0DDAB-EBD8-004E-BE99-D955A07F4103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E3C1F9-BA05-4B4C-A6FA-D033EA635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AF2E3-CC7D-3F47-B1C2-758408480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20D1-33D3-BB45-AA0D-AFB41DB6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9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3E136-E92B-0A4C-A9DF-2B88510A1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6B1A8F-A497-DC4F-A2DE-F887D78DD6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DCC24F-5C92-CE4C-8309-2BD581E543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E2A14E-0489-B349-A001-E43D82735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0DDAB-EBD8-004E-BE99-D955A07F4103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22242-0BD1-3F45-921F-AEEC6EF50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44DFA4-3D00-5140-A313-08F6693CB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20D1-33D3-BB45-AA0D-AFB41DB6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53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C8CB3-AADB-6545-A605-02BD760C7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98F150-6D8F-574C-A848-768339D9F1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D9532-D272-6846-8324-A47FF7581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0DDAB-EBD8-004E-BE99-D955A07F4103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A1FD02-FC6D-314F-9531-E185EC4EC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C332F-8254-A341-B5FB-892A2DF9F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20D1-33D3-BB45-AA0D-AFB41DB6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23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4FE158-F258-B643-B5CA-0468847F43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AED616-065B-C540-85CD-3B92282BC2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71371-B778-5C41-B990-B44AC6AED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0DDAB-EBD8-004E-BE99-D955A07F4103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33813-4CC5-F847-B986-613D0A885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F88DDA-B371-3346-AD30-B428EA3ED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20D1-33D3-BB45-AA0D-AFB41DB6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559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D3C1-6818-4AEA-B707-C37116AFA025}" type="datetimeFigureOut">
              <a:rPr lang="en-GB" smtClean="0"/>
              <a:t>10/08/2022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2A2B-6090-4B7D-BCD3-BFED44AA2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3472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D3C1-6818-4AEA-B707-C37116AFA025}" type="datetimeFigureOut">
              <a:rPr lang="en-GB" smtClean="0"/>
              <a:t>10/08/2022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2A2B-6090-4B7D-BCD3-BFED44AA2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7039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D3C1-6818-4AEA-B707-C37116AFA025}" type="datetimeFigureOut">
              <a:rPr lang="en-GB" smtClean="0"/>
              <a:t>10/08/2022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2A2B-6090-4B7D-BCD3-BFED44AA2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836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D3C1-6818-4AEA-B707-C37116AFA025}" type="datetimeFigureOut">
              <a:rPr lang="en-GB" smtClean="0"/>
              <a:t>10/08/2022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2A2B-6090-4B7D-BCD3-BFED44AA2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509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D3C1-6818-4AEA-B707-C37116AFA025}" type="datetimeFigureOut">
              <a:rPr lang="en-GB" smtClean="0"/>
              <a:t>10/08/2022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2A2B-6090-4B7D-BCD3-BFED44AA2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7469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D3C1-6818-4AEA-B707-C37116AFA025}" type="datetimeFigureOut">
              <a:rPr lang="en-GB" smtClean="0"/>
              <a:t>10/08/2022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2A2B-6090-4B7D-BCD3-BFED44AA2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1245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D3C1-6818-4AEA-B707-C37116AFA025}" type="datetimeFigureOut">
              <a:rPr lang="en-GB" smtClean="0"/>
              <a:t>10/08/2022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2A2B-6090-4B7D-BCD3-BFED44AA2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27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75FFBB-1227-9D4A-98BA-0C85A045CB0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6654"/>
          <a:stretch/>
        </p:blipFill>
        <p:spPr>
          <a:xfrm>
            <a:off x="0" y="-41565"/>
            <a:ext cx="12192000" cy="165968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091AD8E-110C-4444-848F-C909F288E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176"/>
            <a:ext cx="10515600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C4EC0-CBA2-E548-A3CC-AF3445F8ED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772400" cy="4351338"/>
          </a:xfrm>
        </p:spPr>
        <p:txBody>
          <a:bodyPr/>
          <a:lstStyle>
            <a:lvl1pPr>
              <a:lnSpc>
                <a:spcPct val="110000"/>
              </a:lnSpc>
              <a:spcBef>
                <a:spcPts val="1000"/>
              </a:spcBef>
              <a:defRPr sz="2400"/>
            </a:lvl1pPr>
            <a:lvl2pPr marL="800100" indent="-342900">
              <a:lnSpc>
                <a:spcPct val="110000"/>
              </a:lnSpc>
              <a:buFont typeface="Arial" panose="020B0604020202020204" pitchFamily="34" charset="0"/>
              <a:buChar char="­"/>
              <a:defRPr/>
            </a:lvl2pPr>
            <a:lvl3pPr>
              <a:lnSpc>
                <a:spcPct val="120000"/>
              </a:lnSpc>
              <a:defRPr sz="2400"/>
            </a:lvl3pPr>
            <a:lvl4pPr>
              <a:lnSpc>
                <a:spcPct val="120000"/>
              </a:lnSpc>
              <a:defRPr sz="2000"/>
            </a:lvl4pPr>
            <a:lvl5pPr>
              <a:lnSpc>
                <a:spcPct val="120000"/>
              </a:lnSpc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9D722-E939-5342-A428-84D8C1C5C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0DDAB-EBD8-004E-BE99-D955A07F4103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494783-D0D0-794F-B47F-D963B422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3F708-24F2-1A46-801C-71240FBAA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20D1-33D3-BB45-AA0D-AFB41DB6A7F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9215C08-0155-EF47-AD70-1C55C1DB58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33709" y="6132224"/>
            <a:ext cx="1872170" cy="502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2667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D3C1-6818-4AEA-B707-C37116AFA025}" type="datetimeFigureOut">
              <a:rPr lang="en-GB" smtClean="0"/>
              <a:t>10/08/2022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2A2B-6090-4B7D-BCD3-BFED44AA2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7939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D3C1-6818-4AEA-B707-C37116AFA025}" type="datetimeFigureOut">
              <a:rPr lang="en-GB" smtClean="0"/>
              <a:t>10/08/2022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2A2B-6090-4B7D-BCD3-BFED44AA2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5500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D3C1-6818-4AEA-B707-C37116AFA025}" type="datetimeFigureOut">
              <a:rPr lang="en-GB" smtClean="0"/>
              <a:t>10/08/2022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2A2B-6090-4B7D-BCD3-BFED44AA2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3484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D3C1-6818-4AEA-B707-C37116AFA025}" type="datetimeFigureOut">
              <a:rPr lang="en-GB" smtClean="0"/>
              <a:t>10/08/2022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332A2B-6090-4B7D-BCD3-BFED44AA2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616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2DD25-6C8B-4A40-BA69-8B4D76212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71BABE-F748-394F-B4F5-9934D4749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41BD7-44AD-7845-A222-C74E2709F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0DDAB-EBD8-004E-BE99-D955A07F4103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28B6E-DACE-4B41-BFC9-C88491CEE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D1730-FB34-EB42-9FA7-48A5F08D2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20D1-33D3-BB45-AA0D-AFB41DB6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4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02E1180-BE50-8045-B5CD-5927C8360E9D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2700" y="0"/>
            <a:ext cx="12204700" cy="484909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C41BD7-44AD-7845-A222-C74E2709F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0DDAB-EBD8-004E-BE99-D955A07F4103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28B6E-DACE-4B41-BFC9-C88491CEE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2D1730-FB34-EB42-9FA7-48A5F08D2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20D1-33D3-BB45-AA0D-AFB41DB6A7F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F1A88633-2067-3846-8A81-6BF94F2F982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14552"/>
          <a:stretch/>
        </p:blipFill>
        <p:spPr>
          <a:xfrm>
            <a:off x="0" y="4563464"/>
            <a:ext cx="12192000" cy="2268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6E6978D-1B68-3142-9A46-63DD4F201A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4849090"/>
            <a:ext cx="10515600" cy="1171499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GB" dirty="0"/>
              <a:t>Section title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62B14FC-601E-0A47-BCFC-197944DCB0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6031006"/>
            <a:ext cx="10515600" cy="485584"/>
          </a:xfrm>
        </p:spPr>
        <p:txBody>
          <a:bodyPr>
            <a:normAutofit fontScale="92500"/>
          </a:bodyPr>
          <a:lstStyle>
            <a:lvl1pPr marL="0" indent="0">
              <a:buNone/>
              <a:defRPr/>
            </a:lvl1pPr>
          </a:lstStyle>
          <a:p>
            <a:r>
              <a:rPr lang="en-GB" dirty="0"/>
              <a:t>Subtitle if required</a:t>
            </a:r>
          </a:p>
        </p:txBody>
      </p:sp>
    </p:spTree>
    <p:extLst>
      <p:ext uri="{BB962C8B-B14F-4D97-AF65-F5344CB8AC3E}">
        <p14:creationId xmlns:p14="http://schemas.microsoft.com/office/powerpoint/2010/main" val="550860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5D97D94-920F-6948-9613-F33AB5F0FEF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0131" b="-1"/>
          <a:stretch/>
        </p:blipFill>
        <p:spPr>
          <a:xfrm>
            <a:off x="0" y="-1"/>
            <a:ext cx="12192000" cy="159788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EBCD1-1207-5A47-B549-0626B79160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lnSpc>
                <a:spcPct val="110000"/>
              </a:lnSpc>
              <a:defRPr sz="24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2CB335-058D-2341-941A-D2329E3250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lnSpc>
                <a:spcPct val="110000"/>
              </a:lnSpc>
              <a:defRPr sz="24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8E2959-C72D-7640-AB28-C4B4BFDE4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0DDAB-EBD8-004E-BE99-D955A07F4103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C964C3-7E7A-604C-92F9-D9B953DFA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930BC-A22F-034C-A1CE-B27B307DD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20D1-33D3-BB45-AA0D-AFB41DB6A7F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77B094F-6DB8-FD41-9088-43FAC8B86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881"/>
            <a:ext cx="10515600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1723E1E-C3DC-C240-9607-6EABC89935B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33709" y="6132224"/>
            <a:ext cx="1872170" cy="502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73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B1D33-5EFE-CC4C-BF78-F16931C99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D3377E-943A-3044-AB42-3DBB93A76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33EFCA-D787-1C4C-A0E5-B999B7EA62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EA714E-4B87-5243-A533-095E3B0861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C0A0D5-8779-9744-8B82-8A76AC2CC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9FAA94-D5D7-A04D-848B-16D7492DE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0DDAB-EBD8-004E-BE99-D955A07F4103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D56B4A-0531-9141-9097-7BF5DD33E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DF3E8D-0085-3647-B3D0-782F53545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20D1-33D3-BB45-AA0D-AFB41DB6A7F2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423BF58-3631-D940-A910-E1A81F407C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33709" y="6132224"/>
            <a:ext cx="1872170" cy="502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396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30312-2C72-824D-8576-F8E55E162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CD4498-4352-6F4F-A86B-C76D3616C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0DDAB-EBD8-004E-BE99-D955A07F4103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2D2B0B-9BC5-6944-ADA8-D13EABA6A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18717E-B09B-6848-B53C-B00562549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20D1-33D3-BB45-AA0D-AFB41DB6A7F2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A71A7D-FDDE-F845-AD80-5C8CC12A65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33709" y="6132224"/>
            <a:ext cx="1872170" cy="502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7151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E508DB-3FC5-BD48-B49B-8100AFAD3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0DDAB-EBD8-004E-BE99-D955A07F4103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4C6A0A-AD8F-6D4D-A255-E695AD316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3CF4B5-6391-144B-9588-643F51D64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20D1-33D3-BB45-AA0D-AFB41DB6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61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1C23E-86BE-904A-8CD6-F05E0021A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7AA189-F9BE-C84D-B810-12D9D3065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DE5B6F-8CFA-D94D-A179-42E6BCB20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EE344D-4F65-634B-A54C-A064D1E25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0DDAB-EBD8-004E-BE99-D955A07F4103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9D5C7A-3FA3-BC40-80B0-94D1DA286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4F4C0-9449-CA46-8ACB-860E67FF0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720D1-33D3-BB45-AA0D-AFB41DB6A7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380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ED2F08-0F4E-D94D-A51C-FBDE21177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763D08-60D6-4E42-9FB3-9B2D24F20A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7E2F9D-0494-A746-B047-4EB13F6AEF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0DDAB-EBD8-004E-BE99-D955A07F4103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C027E1-6E5D-C04D-9C53-20E3B0D961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720D1-33D3-BB45-AA0D-AFB41DB6A7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545484F-0820-6042-9A3D-8D74E61D70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5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548" userDrawn="1">
          <p15:clr>
            <a:srgbClr val="F26B43"/>
          </p15:clr>
        </p15:guide>
        <p15:guide id="2" pos="5110" userDrawn="1">
          <p15:clr>
            <a:srgbClr val="F26B43"/>
          </p15:clr>
        </p15:guide>
        <p15:guide id="3" orient="horz" pos="2772" userDrawn="1">
          <p15:clr>
            <a:srgbClr val="F26B43"/>
          </p15:clr>
        </p15:guide>
        <p15:guide id="4" pos="257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5D3C1-6818-4AEA-B707-C37116AFA025}" type="datetimeFigureOut">
              <a:rPr lang="en-GB" smtClean="0"/>
              <a:t>10/08/2022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32A2B-6090-4B7D-BCD3-BFED44AA2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4E2067C-E5C5-4CA0-90A4-B5831C4A5CF3}"/>
              </a:ext>
            </a:extLst>
          </p:cNvPr>
          <p:cNvSpPr/>
          <p:nvPr/>
        </p:nvSpPr>
        <p:spPr>
          <a:xfrm>
            <a:off x="9884229" y="6037943"/>
            <a:ext cx="2032000" cy="6927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727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dirty="0"/>
              <a:t>Acute cancer care and end of life – MOST people who die of cancer have an emergency admission in their last year of life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7FC950-9F5F-447A-B493-D9E7CC7A89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782083"/>
            <a:ext cx="11074400" cy="4749346"/>
          </a:xfrm>
        </p:spPr>
        <p:txBody>
          <a:bodyPr>
            <a:normAutofit fontScale="92500" lnSpcReduction="10000"/>
          </a:bodyPr>
          <a:lstStyle/>
          <a:p>
            <a:r>
              <a:rPr lang="en-GB" dirty="0">
                <a:ea typeface="Times New Roman" panose="02020603050405020304" pitchFamily="18" charset="0"/>
              </a:rPr>
              <a:t>Of                 people who died of cancer in NI in 2015</a:t>
            </a:r>
          </a:p>
          <a:p>
            <a:pPr lvl="1"/>
            <a:r>
              <a:rPr lang="en-GB" dirty="0">
                <a:ea typeface="Times New Roman" panose="02020603050405020304" pitchFamily="18" charset="0"/>
              </a:rPr>
              <a:t>                             people (               n=3,212) had at least one emergency admission recorded in their last year of life, with 16.8% of people having three or more admissions</a:t>
            </a:r>
          </a:p>
          <a:p>
            <a:pPr lvl="1"/>
            <a:r>
              <a:rPr lang="en-GB" dirty="0"/>
              <a:t>                                spent more than one month in hospital in last year of life</a:t>
            </a:r>
            <a:endParaRPr lang="en-GB" b="1" dirty="0">
              <a:cs typeface="Arial" panose="020B0604020202020204" pitchFamily="34" charset="0"/>
            </a:endParaRPr>
          </a:p>
          <a:p>
            <a:pPr lvl="1"/>
            <a:r>
              <a:rPr lang="en-GB" dirty="0">
                <a:cs typeface="Arial" panose="020B0604020202020204" pitchFamily="34" charset="0"/>
              </a:rPr>
              <a:t>                                  of patients with an emergency admission had palliative care recorded as part of their treatment </a:t>
            </a:r>
          </a:p>
          <a:p>
            <a:pPr lvl="1"/>
            <a:r>
              <a:rPr lang="en-GB" dirty="0">
                <a:cs typeface="Arial" panose="020B0604020202020204" pitchFamily="34" charset="0"/>
              </a:rPr>
              <a:t>                                     died before discharge from hospital</a:t>
            </a:r>
          </a:p>
          <a:p>
            <a:pPr marL="0" indent="0">
              <a:buNone/>
            </a:pPr>
            <a:endParaRPr lang="en-GB" dirty="0"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3000" b="1" dirty="0">
                <a:solidFill>
                  <a:srgbClr val="339933"/>
                </a:solidFill>
                <a:ea typeface="Times New Roman" panose="02020603050405020304" pitchFamily="18" charset="0"/>
              </a:rPr>
              <a:t>Much (if not most) of this acute cancer care will be provided by non cancer specialists</a:t>
            </a:r>
          </a:p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58F2BA1-340A-4914-9459-BE8B9FEA85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0970" y="1786843"/>
            <a:ext cx="1292680" cy="5257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5D8150B-DC2C-4087-B8A6-B63514B424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7170" y="2264862"/>
            <a:ext cx="2195287" cy="43352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A8B2BCB-874F-47AB-9331-8504E6408B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1061" y="2235834"/>
            <a:ext cx="1167857" cy="43352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BD12DE7-20C9-4E5A-A13D-02623A526AB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6220" y="3366317"/>
            <a:ext cx="2527663" cy="5143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E69B883-6153-4A3B-824A-8D48D69C5B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36220" y="3793582"/>
            <a:ext cx="2655209" cy="48935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F342B3F-F5D5-469B-8841-1B0A76AA356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97309" y="4567458"/>
            <a:ext cx="2912741" cy="517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4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Acute Cancer Care- it’s a messy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423" y="2086882"/>
            <a:ext cx="8136938" cy="4602942"/>
          </a:xfrm>
        </p:spPr>
        <p:txBody>
          <a:bodyPr>
            <a:normAutofit lnSpcReduction="10000"/>
          </a:bodyPr>
          <a:lstStyle/>
          <a:p>
            <a:r>
              <a:rPr lang="en-US" sz="2900" dirty="0"/>
              <a:t>Type 1 -  diagnosis of cancer as an emergency</a:t>
            </a:r>
          </a:p>
          <a:p>
            <a:pPr marL="0" indent="0">
              <a:buNone/>
            </a:pPr>
            <a:r>
              <a:rPr lang="en-US" sz="2200" i="1" dirty="0" err="1"/>
              <a:t>Eg</a:t>
            </a:r>
            <a:r>
              <a:rPr lang="en-US" sz="2200" i="1" dirty="0"/>
              <a:t> Lung, brain </a:t>
            </a:r>
            <a:r>
              <a:rPr lang="en-US" sz="2200" i="1" dirty="0" err="1"/>
              <a:t>tumours</a:t>
            </a:r>
            <a:r>
              <a:rPr lang="en-US" sz="2200" i="1" dirty="0"/>
              <a:t>, GI. More likely to have advanced disease and less likely to have anticancer treatment</a:t>
            </a:r>
            <a:endParaRPr lang="en-US" sz="2900" dirty="0"/>
          </a:p>
          <a:p>
            <a:r>
              <a:rPr lang="en-US" sz="2900" dirty="0"/>
              <a:t>Type 2 - complications of anti-cancer treatment</a:t>
            </a:r>
          </a:p>
          <a:p>
            <a:pPr marL="0" indent="0">
              <a:buNone/>
            </a:pPr>
            <a:r>
              <a:rPr lang="en-US" sz="2200" i="1" dirty="0"/>
              <a:t>Neutropenic sepsis, complications of novel treatments, chemo issues. </a:t>
            </a:r>
            <a:endParaRPr lang="en-US" sz="2900" dirty="0"/>
          </a:p>
          <a:p>
            <a:r>
              <a:rPr lang="en-US" sz="2900" dirty="0"/>
              <a:t>Type 3 - progression of disease or cancer as a bystander </a:t>
            </a:r>
          </a:p>
          <a:p>
            <a:pPr marL="0" indent="0">
              <a:buNone/>
            </a:pPr>
            <a:r>
              <a:rPr lang="en-US" sz="2200" i="1" dirty="0"/>
              <a:t>Nearly 50% of acute cancer admissions, increasing with the age/frailty &amp; co-morbidities of cancer populations </a:t>
            </a:r>
          </a:p>
          <a:p>
            <a:pPr lvl="1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6E8B26-9FB7-4652-BC0B-380FD5BE17D0}"/>
              </a:ext>
            </a:extLst>
          </p:cNvPr>
          <p:cNvSpPr/>
          <p:nvPr/>
        </p:nvSpPr>
        <p:spPr>
          <a:xfrm>
            <a:off x="9927771" y="5994400"/>
            <a:ext cx="2046515" cy="6954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67916">
            <a:off x="8359361" y="1881729"/>
            <a:ext cx="3349319" cy="4286842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1175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E9D17BC-8005-451E-A519-3F80C81A59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9419" y="1710486"/>
            <a:ext cx="6839856" cy="343702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CB8DA54-99F5-4799-891C-80AE253F7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7" y="168176"/>
            <a:ext cx="11649694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Acute cancer admissions are often a time of transition into incurable disease or end of life care</a:t>
            </a:r>
            <a:br>
              <a:rPr lang="en-US" dirty="0"/>
            </a:br>
            <a:endParaRPr lang="en-GB" dirty="0"/>
          </a:p>
        </p:txBody>
      </p:sp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65EB862B-7909-4AE3-96BF-ABA207800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34086"/>
            <a:ext cx="5707742" cy="5041999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marL="457200" lvl="1">
              <a:lnSpc>
                <a:spcPct val="90000"/>
              </a:lnSpc>
            </a:pPr>
            <a:endParaRPr lang="en-US" sz="2200" dirty="0"/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200" dirty="0"/>
              <a:t>If we don’t ‘catch’ people at their first admission with palliative needs they are </a:t>
            </a:r>
            <a:r>
              <a:rPr lang="en-US" sz="2200" b="1" i="1" dirty="0"/>
              <a:t>50% less likely to die at home </a:t>
            </a:r>
            <a:r>
              <a:rPr lang="en-US" sz="1000" i="1" dirty="0"/>
              <a:t>Midhurst Specialist Palliative Care at Home 2011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200" dirty="0"/>
              <a:t>All acutely unwell cancer patients are at higher risk of death but professionals are not talking about it </a:t>
            </a:r>
          </a:p>
          <a:p>
            <a:pPr lvl="2">
              <a:lnSpc>
                <a:spcPct val="100000"/>
              </a:lnSpc>
            </a:pPr>
            <a:r>
              <a:rPr lang="en-US" sz="2200" dirty="0"/>
              <a:t>Only </a:t>
            </a:r>
            <a:r>
              <a:rPr lang="en-US" sz="2200" b="1" dirty="0"/>
              <a:t>29% of acute oncology inpatients </a:t>
            </a:r>
            <a:r>
              <a:rPr lang="en-US" sz="2200" dirty="0"/>
              <a:t>who died from cancer within 12 months had an ICD-10 code of palliative care coded </a:t>
            </a:r>
            <a:r>
              <a:rPr lang="en-US" sz="1100" dirty="0"/>
              <a:t>(emergency admissions in last year of life NI </a:t>
            </a:r>
            <a:r>
              <a:rPr lang="en-US" sz="1100" dirty="0" err="1"/>
              <a:t>macmilan</a:t>
            </a:r>
            <a:r>
              <a:rPr lang="en-US" sz="1100" dirty="0"/>
              <a:t>/NICR 2019)</a:t>
            </a:r>
          </a:p>
          <a:p>
            <a:pPr lvl="2">
              <a:lnSpc>
                <a:spcPct val="100000"/>
              </a:lnSpc>
            </a:pPr>
            <a:r>
              <a:rPr lang="en-US" sz="2200" dirty="0"/>
              <a:t>Just </a:t>
            </a:r>
            <a:r>
              <a:rPr lang="en-US" sz="2200" b="1" dirty="0"/>
              <a:t>27% of 265 </a:t>
            </a:r>
            <a:r>
              <a:rPr lang="en-US" sz="2200" dirty="0"/>
              <a:t>acutely unwell cancer patients admitted to hospital had a recorded discussion about treatment escalation/CPR </a:t>
            </a:r>
            <a:r>
              <a:rPr lang="en-US" sz="1000" i="1" dirty="0"/>
              <a:t>(</a:t>
            </a:r>
            <a:r>
              <a:rPr lang="en-US" sz="1000" i="1" dirty="0" err="1"/>
              <a:t>macmillan</a:t>
            </a:r>
            <a:r>
              <a:rPr lang="en-US" sz="1000" i="1" dirty="0"/>
              <a:t> AO medical student survey 2018</a:t>
            </a:r>
            <a:r>
              <a:rPr lang="en-US" sz="1000" dirty="0"/>
              <a:t>)</a:t>
            </a:r>
          </a:p>
          <a:p>
            <a:pPr lvl="2">
              <a:lnSpc>
                <a:spcPct val="100000"/>
              </a:lnSpc>
            </a:pPr>
            <a:endParaRPr lang="en-US" sz="1000" dirty="0"/>
          </a:p>
          <a:p>
            <a:pPr>
              <a:lnSpc>
                <a:spcPct val="90000"/>
              </a:lnSpc>
            </a:pP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4194093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409714" cy="764704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B050"/>
                </a:solidFill>
              </a:rPr>
              <a:t>Cancer patients account for large volume of urgent care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1555" y="921457"/>
            <a:ext cx="5584478" cy="4357157"/>
          </a:xfrm>
          <a:prstGeom prst="rect">
            <a:avLst/>
          </a:prstGeom>
          <a:solidFill>
            <a:srgbClr val="00B050"/>
          </a:solidFill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195027" y="2130595"/>
            <a:ext cx="174124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prstClr val="black"/>
                </a:solidFill>
                <a:latin typeface="Calibri"/>
              </a:rPr>
              <a:t>&gt;10% 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of paramedic activity (SWAS Mac Project)</a:t>
            </a:r>
          </a:p>
          <a:p>
            <a:r>
              <a:rPr lang="en-GB" sz="2400" b="1" dirty="0">
                <a:solidFill>
                  <a:prstClr val="black"/>
                </a:solidFill>
                <a:latin typeface="Calibri"/>
              </a:rPr>
              <a:t>60% 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conveyance </a:t>
            </a:r>
          </a:p>
          <a:p>
            <a:r>
              <a:rPr lang="en-GB" dirty="0">
                <a:solidFill>
                  <a:prstClr val="black"/>
                </a:solidFill>
                <a:latin typeface="Calibri"/>
              </a:rPr>
              <a:t>Rate to hospital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0" y="3140968"/>
            <a:ext cx="205172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prstClr val="black"/>
                </a:solidFill>
                <a:latin typeface="Calibri"/>
              </a:rPr>
              <a:t>6%</a:t>
            </a:r>
            <a:r>
              <a:rPr lang="en-GB" sz="2800" b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GB" sz="2000" dirty="0">
                <a:solidFill>
                  <a:prstClr val="black"/>
                </a:solidFill>
                <a:latin typeface="Calibri"/>
              </a:rPr>
              <a:t>of referrals to ED/direct admission from GP OOH’s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3143" y="5268818"/>
            <a:ext cx="78213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prstClr val="black"/>
                </a:solidFill>
                <a:highlight>
                  <a:srgbClr val="FFFF00"/>
                </a:highlight>
                <a:latin typeface="Calibri"/>
              </a:rPr>
              <a:t>~2000 </a:t>
            </a:r>
            <a:r>
              <a:rPr lang="en-GB" dirty="0">
                <a:solidFill>
                  <a:prstClr val="black"/>
                </a:solidFill>
                <a:highlight>
                  <a:srgbClr val="FFFF00"/>
                </a:highlight>
                <a:latin typeface="Calibri"/>
              </a:rPr>
              <a:t>Acute Oncology inpatient referrals/year across 3 hospital in Merseyside </a:t>
            </a:r>
          </a:p>
          <a:p>
            <a:endParaRPr lang="en-GB" sz="2400" b="1" dirty="0">
              <a:solidFill>
                <a:prstClr val="black"/>
              </a:solidFill>
              <a:highlight>
                <a:srgbClr val="FFFF00"/>
              </a:highlight>
              <a:latin typeface="Calibri"/>
            </a:endParaRPr>
          </a:p>
          <a:p>
            <a:r>
              <a:rPr lang="en-GB" sz="2400" b="1" dirty="0">
                <a:solidFill>
                  <a:prstClr val="black"/>
                </a:solidFill>
                <a:highlight>
                  <a:srgbClr val="FFFF00"/>
                </a:highlight>
                <a:latin typeface="Calibri"/>
              </a:rPr>
              <a:t>20% </a:t>
            </a:r>
            <a:r>
              <a:rPr lang="en-GB" dirty="0">
                <a:solidFill>
                  <a:prstClr val="black"/>
                </a:solidFill>
                <a:highlight>
                  <a:srgbClr val="FFFF00"/>
                </a:highlight>
                <a:latin typeface="Calibri"/>
              </a:rPr>
              <a:t>mortality rate at 30 days; </a:t>
            </a:r>
          </a:p>
          <a:p>
            <a:r>
              <a:rPr lang="en-GB" sz="2400" b="1" dirty="0">
                <a:solidFill>
                  <a:prstClr val="black"/>
                </a:solidFill>
                <a:highlight>
                  <a:srgbClr val="FFFF00"/>
                </a:highlight>
                <a:latin typeface="Calibri"/>
              </a:rPr>
              <a:t>70% </a:t>
            </a:r>
            <a:r>
              <a:rPr lang="en-GB" dirty="0">
                <a:solidFill>
                  <a:prstClr val="black"/>
                </a:solidFill>
                <a:highlight>
                  <a:srgbClr val="FFFF00"/>
                </a:highlight>
                <a:latin typeface="Calibri"/>
              </a:rPr>
              <a:t>mortality rate at 12 months!</a:t>
            </a:r>
            <a:endParaRPr lang="en-GB" sz="2400" b="1" dirty="0">
              <a:solidFill>
                <a:prstClr val="black"/>
              </a:solidFill>
              <a:highlight>
                <a:srgbClr val="FFFF00"/>
              </a:highlight>
              <a:latin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78802" y="921457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prstClr val="black"/>
                </a:solidFill>
                <a:latin typeface="Calibri"/>
              </a:rPr>
              <a:t>~2000 calls/ month 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431704" y="3238590"/>
            <a:ext cx="2304256" cy="452731"/>
          </a:xfrm>
          <a:prstGeom prst="straightConnector1">
            <a:avLst/>
          </a:prstGeom>
          <a:ln w="412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8776034" y="3081344"/>
            <a:ext cx="418993" cy="18690"/>
          </a:xfrm>
          <a:prstGeom prst="straightConnector1">
            <a:avLst/>
          </a:prstGeom>
          <a:ln w="412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8827644" y="4634222"/>
            <a:ext cx="20517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prstClr val="black"/>
                </a:solidFill>
                <a:latin typeface="Calibri"/>
              </a:rPr>
              <a:t>5% 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of ED attendances and </a:t>
            </a:r>
            <a:r>
              <a:rPr lang="en-GB" sz="2400" b="1" dirty="0">
                <a:solidFill>
                  <a:prstClr val="black"/>
                </a:solidFill>
                <a:latin typeface="Calibri"/>
              </a:rPr>
              <a:t>15% 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of ED admissions </a:t>
            </a:r>
          </a:p>
          <a:p>
            <a:r>
              <a:rPr lang="en-GB" sz="2400" b="1" dirty="0">
                <a:solidFill>
                  <a:prstClr val="black"/>
                </a:solidFill>
                <a:latin typeface="Calibri"/>
              </a:rPr>
              <a:t>80% 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admission</a:t>
            </a:r>
            <a:r>
              <a:rPr lang="en-GB" sz="1600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rate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852009" y="4553105"/>
            <a:ext cx="116049" cy="725509"/>
          </a:xfrm>
          <a:prstGeom prst="straightConnector1">
            <a:avLst/>
          </a:prstGeom>
          <a:ln w="412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7176121" y="4337650"/>
            <a:ext cx="1616929" cy="689410"/>
          </a:xfrm>
          <a:prstGeom prst="straightConnector1">
            <a:avLst/>
          </a:prstGeom>
          <a:ln w="412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722851" y="916231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prstClr val="black"/>
                </a:solidFill>
                <a:latin typeface="Calibri"/>
              </a:rPr>
              <a:t>Cancer Helpline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6616555" y="1233448"/>
            <a:ext cx="576064" cy="0"/>
          </a:xfrm>
          <a:prstGeom prst="straightConnector1">
            <a:avLst/>
          </a:prstGeom>
          <a:ln w="412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21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727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Acute Cancer Care is a team effort </a:t>
            </a:r>
          </a:p>
        </p:txBody>
      </p:sp>
      <p:graphicFrame>
        <p:nvGraphicFramePr>
          <p:cNvPr id="5" name="Content Placeholder 5">
            <a:extLst>
              <a:ext uri="{FF2B5EF4-FFF2-40B4-BE49-F238E27FC236}">
                <a16:creationId xmlns:a16="http://schemas.microsoft.com/office/drawing/2014/main" id="{B40FFDAD-884E-4662-A9F5-BEA52F9D4FC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28372059"/>
              </p:ext>
            </p:extLst>
          </p:nvPr>
        </p:nvGraphicFramePr>
        <p:xfrm>
          <a:off x="673100" y="1640114"/>
          <a:ext cx="10845800" cy="48997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86039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cmillan colours">
      <a:dk1>
        <a:srgbClr val="333333"/>
      </a:dk1>
      <a:lt1>
        <a:srgbClr val="FFFFFF"/>
      </a:lt1>
      <a:dk2>
        <a:srgbClr val="333333"/>
      </a:dk2>
      <a:lt2>
        <a:srgbClr val="F0F0F0"/>
      </a:lt2>
      <a:accent1>
        <a:srgbClr val="008A26"/>
      </a:accent1>
      <a:accent2>
        <a:srgbClr val="00838A"/>
      </a:accent2>
      <a:accent3>
        <a:srgbClr val="0079B8"/>
      </a:accent3>
      <a:accent4>
        <a:srgbClr val="5E4F9C"/>
      </a:accent4>
      <a:accent5>
        <a:srgbClr val="C9338B"/>
      </a:accent5>
      <a:accent6>
        <a:srgbClr val="E13019"/>
      </a:accent6>
      <a:hlink>
        <a:srgbClr val="5E4F9C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FA2ADE806CF9439C56ACCF67D33B8E" ma:contentTypeVersion="11" ma:contentTypeDescription="Create a new document." ma:contentTypeScope="" ma:versionID="e1f0c85d2c035202457c8f27494a21b9">
  <xsd:schema xmlns:xsd="http://www.w3.org/2001/XMLSchema" xmlns:xs="http://www.w3.org/2001/XMLSchema" xmlns:p="http://schemas.microsoft.com/office/2006/metadata/properties" xmlns:ns3="2a537de1-7eb8-489e-b095-7440f2105ceb" xmlns:ns4="2ce6a24b-4d31-41cd-a701-76767f404883" targetNamespace="http://schemas.microsoft.com/office/2006/metadata/properties" ma:root="true" ma:fieldsID="3b5f09250e464c10a20b7b83dc5eba9b" ns3:_="" ns4:_="">
    <xsd:import namespace="2a537de1-7eb8-489e-b095-7440f2105ceb"/>
    <xsd:import namespace="2ce6a24b-4d31-41cd-a701-76767f4048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537de1-7eb8-489e-b095-7440f2105c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e6a24b-4d31-41cd-a701-76767f4048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BEE196B-9204-4EDE-BB72-8FFB782BA9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537de1-7eb8-489e-b095-7440f2105ceb"/>
    <ds:schemaRef ds:uri="2ce6a24b-4d31-41cd-a701-76767f4048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C3E6BC-BBF5-411A-B0C1-75431D5F7D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5CFAFC-FA33-48FE-AB05-C44E7F341FCD}">
  <ds:schemaRefs>
    <ds:schemaRef ds:uri="2a537de1-7eb8-489e-b095-7440f2105ceb"/>
    <ds:schemaRef ds:uri="http://purl.org/dc/elements/1.1/"/>
    <ds:schemaRef ds:uri="http://schemas.microsoft.com/office/2006/metadata/properties"/>
    <ds:schemaRef ds:uri="2ce6a24b-4d31-41cd-a701-76767f40488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2266</TotalTime>
  <Words>563</Words>
  <Application>Microsoft Office PowerPoint</Application>
  <PresentationFormat>Widescreen</PresentationFormat>
  <Paragraphs>50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Wingdings</vt:lpstr>
      <vt:lpstr>Office Theme</vt:lpstr>
      <vt:lpstr>1_Office Theme</vt:lpstr>
      <vt:lpstr>Acute cancer care and end of life – MOST people who die of cancer have an emergency admission in their last year of life </vt:lpstr>
      <vt:lpstr>Acute Cancer Care- it’s a messy business</vt:lpstr>
      <vt:lpstr>Acute cancer admissions are often a time of transition into incurable disease or end of life care </vt:lpstr>
      <vt:lpstr>Cancer patients account for large volume of urgent care</vt:lpstr>
      <vt:lpstr>Acute Cancer Care is a team effort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Wizkit template</dc:title>
  <dc:creator>brandreview</dc:creator>
  <cp:lastModifiedBy>Ashling Lillis</cp:lastModifiedBy>
  <cp:revision>229</cp:revision>
  <dcterms:created xsi:type="dcterms:W3CDTF">2018-04-13T10:13:11Z</dcterms:created>
  <dcterms:modified xsi:type="dcterms:W3CDTF">2022-08-10T09:24:39Z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0x01010098FA2ADE806CF9439C56ACCF67D33B8E</vt:lpwstr>
  </property>
  <property fmtid="{D5CDD505-2E9C-101B-9397-08002B2CF9AE}" pid="3" name="GR_PolicyCategory">
    <vt:lpwstr/>
  </property>
  <property fmtid="{D5CDD505-2E9C-101B-9397-08002B2CF9AE}" pid="4" name="GR_Audience">
    <vt:lpwstr>2;#All|cbb3a668-1ff6-447d-9112-2bccc73a394e</vt:lpwstr>
  </property>
  <property fmtid="{D5CDD505-2E9C-101B-9397-08002B2CF9AE}" pid="5" name="GR_PolicyCategory_0">
    <vt:lpwstr/>
  </property>
  <property fmtid="{D5CDD505-2E9C-101B-9397-08002B2CF9AE}" pid="6" name="GR_OwningDepartment">
    <vt:lpwstr/>
  </property>
  <property fmtid="{D5CDD505-2E9C-101B-9397-08002B2CF9AE}" pid="7" name="GR_Tags">
    <vt:lpwstr>112;#Communications|714dc5a5-7852-4aa6-b1fc-cea5ef73e961;#139;#Brand identity|5bd075a7-05f8-4c56-b521-0ac47099f73f;#21;#Brand and communications|db8a3a98-99fc-4b2b-b489-f0edc45925e0</vt:lpwstr>
  </property>
  <property fmtid="{D5CDD505-2E9C-101B-9397-08002B2CF9AE}" pid="8" name="GR_OwningDepartment_0">
    <vt:lpwstr/>
  </property>
  <property fmtid="{D5CDD505-2E9C-101B-9397-08002B2CF9AE}" pid="9" name="MSIP_Label_38024e22-1edf-40a9-beab-eaff14a94184_Enabled">
    <vt:lpwstr>True</vt:lpwstr>
  </property>
  <property fmtid="{D5CDD505-2E9C-101B-9397-08002B2CF9AE}" pid="10" name="MSIP_Label_38024e22-1edf-40a9-beab-eaff14a94184_SiteId">
    <vt:lpwstr>d01b6c12-fc67-4721-9818-7931d8b9a472</vt:lpwstr>
  </property>
  <property fmtid="{D5CDD505-2E9C-101B-9397-08002B2CF9AE}" pid="11" name="MSIP_Label_38024e22-1edf-40a9-beab-eaff14a94184_Ref">
    <vt:lpwstr>https://api.informationprotection.azure.com/api/d01b6c12-fc67-4721-9818-7931d8b9a472</vt:lpwstr>
  </property>
  <property fmtid="{D5CDD505-2E9C-101B-9397-08002B2CF9AE}" pid="12" name="MSIP_Label_38024e22-1edf-40a9-beab-eaff14a94184_Owner">
    <vt:lpwstr>MBrawley@macmillan.org.uk</vt:lpwstr>
  </property>
  <property fmtid="{D5CDD505-2E9C-101B-9397-08002B2CF9AE}" pid="13" name="MSIP_Label_38024e22-1edf-40a9-beab-eaff14a94184_SetDate">
    <vt:lpwstr>2019-04-26T15:10:27.0735991+01:00</vt:lpwstr>
  </property>
  <property fmtid="{D5CDD505-2E9C-101B-9397-08002B2CF9AE}" pid="14" name="MSIP_Label_38024e22-1edf-40a9-beab-eaff14a94184_Name">
    <vt:lpwstr>Public</vt:lpwstr>
  </property>
  <property fmtid="{D5CDD505-2E9C-101B-9397-08002B2CF9AE}" pid="15" name="MSIP_Label_38024e22-1edf-40a9-beab-eaff14a94184_Application">
    <vt:lpwstr>Microsoft Azure Information Protection</vt:lpwstr>
  </property>
  <property fmtid="{D5CDD505-2E9C-101B-9397-08002B2CF9AE}" pid="16" name="MSIP_Label_38024e22-1edf-40a9-beab-eaff14a94184_Extended_MSFT_Method">
    <vt:lpwstr>Automatic</vt:lpwstr>
  </property>
  <property fmtid="{D5CDD505-2E9C-101B-9397-08002B2CF9AE}" pid="17" name="Sensitivity">
    <vt:lpwstr>Public</vt:lpwstr>
  </property>
  <property fmtid="{D5CDD505-2E9C-101B-9397-08002B2CF9AE}" pid="18" name="_dlc_DocIdItemGuid">
    <vt:lpwstr>d06102b3-40ee-47fa-84fa-1cbe6cc8ed5e</vt:lpwstr>
  </property>
</Properties>
</file>