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4"/>
  </p:notesMasterIdLst>
  <p:sldIdLst>
    <p:sldId id="258" r:id="rId5"/>
    <p:sldId id="287" r:id="rId6"/>
    <p:sldId id="329" r:id="rId7"/>
    <p:sldId id="300" r:id="rId8"/>
    <p:sldId id="337" r:id="rId9"/>
    <p:sldId id="338" r:id="rId10"/>
    <p:sldId id="339" r:id="rId11"/>
    <p:sldId id="340" r:id="rId12"/>
    <p:sldId id="349" r:id="rId13"/>
    <p:sldId id="303" r:id="rId14"/>
    <p:sldId id="306" r:id="rId15"/>
    <p:sldId id="347" r:id="rId16"/>
    <p:sldId id="333" r:id="rId17"/>
    <p:sldId id="304" r:id="rId18"/>
    <p:sldId id="332" r:id="rId19"/>
    <p:sldId id="334" r:id="rId20"/>
    <p:sldId id="335" r:id="rId21"/>
    <p:sldId id="336" r:id="rId22"/>
    <p:sldId id="310" r:id="rId23"/>
    <p:sldId id="302" r:id="rId24"/>
    <p:sldId id="312" r:id="rId25"/>
    <p:sldId id="345" r:id="rId26"/>
    <p:sldId id="346" r:id="rId27"/>
    <p:sldId id="344" r:id="rId28"/>
    <p:sldId id="314" r:id="rId29"/>
    <p:sldId id="318" r:id="rId30"/>
    <p:sldId id="319" r:id="rId31"/>
    <p:sldId id="316" r:id="rId32"/>
    <p:sldId id="321" r:id="rId33"/>
    <p:sldId id="350" r:id="rId34"/>
    <p:sldId id="323" r:id="rId35"/>
    <p:sldId id="324" r:id="rId36"/>
    <p:sldId id="343" r:id="rId37"/>
    <p:sldId id="351" r:id="rId38"/>
    <p:sldId id="326" r:id="rId39"/>
    <p:sldId id="327" r:id="rId40"/>
    <p:sldId id="328" r:id="rId41"/>
    <p:sldId id="320" r:id="rId42"/>
    <p:sldId id="34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506" userDrawn="1">
          <p15:clr>
            <a:srgbClr val="A4A3A4"/>
          </p15:clr>
        </p15:guide>
        <p15:guide id="2" pos="7151" userDrawn="1">
          <p15:clr>
            <a:srgbClr val="A4A3A4"/>
          </p15:clr>
        </p15:guide>
        <p15:guide id="3" orient="horz" pos="2160">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ele Brawley" initials="MB" lastIdx="6" clrIdx="0">
    <p:extLst>
      <p:ext uri="{19B8F6BF-5375-455C-9EA6-DF929625EA0E}">
        <p15:presenceInfo xmlns:p15="http://schemas.microsoft.com/office/powerpoint/2012/main" userId="S-1-5-21-343818398-1078081533-839522115-92541" providerId="AD"/>
      </p:ext>
    </p:extLst>
  </p:cmAuthor>
  <p:cmAuthor id="2" name="Sophia Nicola" initials="SN" lastIdx="11" clrIdx="1">
    <p:extLst>
      <p:ext uri="{19B8F6BF-5375-455C-9EA6-DF929625EA0E}">
        <p15:presenceInfo xmlns:p15="http://schemas.microsoft.com/office/powerpoint/2012/main" userId="S-1-5-21-343818398-1078081533-839522115-96669" providerId="AD"/>
      </p:ext>
    </p:extLst>
  </p:cmAuthor>
  <p:cmAuthor id="3" name="Charles" initials="C" lastIdx="9"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33"/>
    <a:srgbClr val="FF66CC"/>
    <a:srgbClr val="FF66FF"/>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07" autoAdjust="0"/>
    <p:restoredTop sz="93987" autoAdjust="0"/>
  </p:normalViewPr>
  <p:slideViewPr>
    <p:cSldViewPr snapToGrid="0" snapToObjects="1">
      <p:cViewPr varScale="1">
        <p:scale>
          <a:sx n="79" d="100"/>
          <a:sy n="79" d="100"/>
        </p:scale>
        <p:origin x="126" y="468"/>
      </p:cViewPr>
      <p:guideLst>
        <p:guide pos="506"/>
        <p:guide pos="7151"/>
        <p:guide orient="horz" pos="2160"/>
      </p:guideLst>
    </p:cSldViewPr>
  </p:slideViewPr>
  <p:notesTextViewPr>
    <p:cViewPr>
      <p:scale>
        <a:sx n="3" d="2"/>
        <a:sy n="3" d="2"/>
      </p:scale>
      <p:origin x="0" y="0"/>
    </p:cViewPr>
  </p:notesTextViewPr>
  <p:notesViewPr>
    <p:cSldViewPr snapToGrid="0" snapToObjects="1" showGuides="1">
      <p:cViewPr varScale="1">
        <p:scale>
          <a:sx n="110" d="100"/>
          <a:sy n="110" d="100"/>
        </p:scale>
        <p:origin x="2192" y="19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9EDAC6-F261-5545-9235-9877CB77DB7A}" type="datetimeFigureOut">
              <a:rPr lang="en-US" smtClean="0"/>
              <a:pPr/>
              <a:t>10/7/2019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15E522-EAEE-5143-A177-E9C347899F57}" type="slidenum">
              <a:rPr lang="en-US" smtClean="0"/>
              <a:pPr/>
              <a:t>‹#›</a:t>
            </a:fld>
            <a:endParaRPr lang="en-US"/>
          </a:p>
        </p:txBody>
      </p:sp>
    </p:spTree>
    <p:extLst>
      <p:ext uri="{BB962C8B-B14F-4D97-AF65-F5344CB8AC3E}">
        <p14:creationId xmlns:p14="http://schemas.microsoft.com/office/powerpoint/2010/main" val="821780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15E522-EAEE-5143-A177-E9C347899F57}" type="slidenum">
              <a:rPr lang="en-US" smtClean="0"/>
              <a:pPr/>
              <a:t>2</a:t>
            </a:fld>
            <a:endParaRPr lang="en-US"/>
          </a:p>
        </p:txBody>
      </p:sp>
    </p:spTree>
    <p:extLst>
      <p:ext uri="{BB962C8B-B14F-4D97-AF65-F5344CB8AC3E}">
        <p14:creationId xmlns:p14="http://schemas.microsoft.com/office/powerpoint/2010/main" val="475887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15E522-EAEE-5143-A177-E9C347899F57}" type="slidenum">
              <a:rPr lang="en-US" smtClean="0"/>
              <a:pPr/>
              <a:t>14</a:t>
            </a:fld>
            <a:endParaRPr lang="en-US"/>
          </a:p>
        </p:txBody>
      </p:sp>
    </p:spTree>
    <p:extLst>
      <p:ext uri="{BB962C8B-B14F-4D97-AF65-F5344CB8AC3E}">
        <p14:creationId xmlns:p14="http://schemas.microsoft.com/office/powerpoint/2010/main" val="23333819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72000"/>
              </a:lnSpc>
              <a:spcBef>
                <a:spcPts val="200"/>
              </a:spcBef>
              <a:buFontTx/>
              <a:buChar char="•"/>
            </a:pPr>
            <a:r>
              <a:rPr lang="en-US" altLang="en-US" dirty="0">
                <a:solidFill>
                  <a:srgbClr val="FF0000"/>
                </a:solidFill>
                <a:latin typeface="Arial" panose="020B0604020202020204" pitchFamily="34" charset="0"/>
                <a:cs typeface="Arial" panose="020B0604020202020204" pitchFamily="34" charset="0"/>
                <a:sym typeface="Arial" panose="020B0604020202020204" pitchFamily="34" charset="0"/>
              </a:rPr>
              <a:t>The story is complex, but there are ways to simplify: three groups.</a:t>
            </a:r>
          </a:p>
          <a:p>
            <a:pPr marL="171450" indent="-171450">
              <a:lnSpc>
                <a:spcPct val="72000"/>
              </a:lnSpc>
              <a:spcBef>
                <a:spcPts val="200"/>
              </a:spcBef>
              <a:buFontTx/>
              <a:buChar char="•"/>
            </a:pPr>
            <a:r>
              <a:rPr lang="en-US" altLang="en-US" dirty="0">
                <a:solidFill>
                  <a:srgbClr val="FF0000"/>
                </a:solidFill>
                <a:latin typeface="Arial" panose="020B0604020202020204" pitchFamily="34" charset="0"/>
                <a:cs typeface="Arial" panose="020B0604020202020204" pitchFamily="34" charset="0"/>
                <a:sym typeface="Arial" panose="020B0604020202020204" pitchFamily="34" charset="0"/>
              </a:rPr>
              <a:t>Huge variation in outcome for different types of cancer. </a:t>
            </a:r>
          </a:p>
          <a:p>
            <a:pPr marL="171450" indent="-171450">
              <a:lnSpc>
                <a:spcPct val="72000"/>
              </a:lnSpc>
              <a:spcBef>
                <a:spcPts val="200"/>
              </a:spcBef>
              <a:buFontTx/>
              <a:buChar char="•"/>
            </a:pPr>
            <a:r>
              <a:rPr lang="en-US" altLang="en-US" dirty="0">
                <a:latin typeface="Arial" panose="020B0604020202020204" pitchFamily="34" charset="0"/>
                <a:cs typeface="Arial" panose="020B0604020202020204" pitchFamily="34" charset="0"/>
                <a:sym typeface="Arial" panose="020B0604020202020204" pitchFamily="34" charset="0"/>
              </a:rPr>
              <a:t>This is a population framework which looks at the population by 5 year survival. Survival for different cancers is vastly different.</a:t>
            </a:r>
          </a:p>
          <a:p>
            <a:pPr marL="171450" indent="-171450">
              <a:buFontTx/>
              <a:buChar char="•"/>
            </a:pPr>
            <a:r>
              <a:rPr lang="en-US" altLang="en-US" dirty="0">
                <a:latin typeface="Arial" panose="020B0604020202020204" pitchFamily="34" charset="0"/>
                <a:cs typeface="Arial" panose="020B0604020202020204" pitchFamily="34" charset="0"/>
                <a:sym typeface="Arial" panose="020B0604020202020204" pitchFamily="34" charset="0"/>
              </a:rPr>
              <a:t>At a very high level we can sort the population into roughly three groups based on average five year survival. </a:t>
            </a:r>
          </a:p>
          <a:p>
            <a:pPr marL="171450" indent="-171450">
              <a:buFontTx/>
              <a:buChar char="•"/>
            </a:pPr>
            <a:r>
              <a:rPr lang="en-US" altLang="en-US" dirty="0">
                <a:latin typeface="Arial" panose="020B0604020202020204" pitchFamily="34" charset="0"/>
                <a:cs typeface="Arial" panose="020B0604020202020204" pitchFamily="34" charset="0"/>
                <a:sym typeface="Arial" panose="020B0604020202020204" pitchFamily="34" charset="0"/>
              </a:rPr>
              <a:t>Those in group 1 will often live for more than five years following diagnosis whereas those in group 3 are much more likely to die in the first 5 years (or even the first year) after diagnosis. </a:t>
            </a:r>
          </a:p>
          <a:p>
            <a:pPr marL="171450" indent="-171450">
              <a:buFontTx/>
              <a:buChar char="•"/>
            </a:pPr>
            <a:endParaRPr lang="en-US" altLang="en-US" dirty="0">
              <a:latin typeface="Arial" panose="020B0604020202020204" pitchFamily="34" charset="0"/>
              <a:cs typeface="Arial" panose="020B0604020202020204" pitchFamily="34" charset="0"/>
              <a:sym typeface="Arial" panose="020B0604020202020204" pitchFamily="34" charset="0"/>
            </a:endParaRPr>
          </a:p>
          <a:p>
            <a:pPr marL="171450" indent="-171450"/>
            <a:r>
              <a:rPr lang="en-US" altLang="en-US" b="1" dirty="0">
                <a:latin typeface="Arial" panose="020B0604020202020204" pitchFamily="34" charset="0"/>
                <a:cs typeface="Arial" panose="020B0604020202020204" pitchFamily="34" charset="0"/>
                <a:sym typeface="Arial" panose="020B0604020202020204" pitchFamily="34" charset="0"/>
              </a:rPr>
              <a:t>Group 1, </a:t>
            </a:r>
            <a:r>
              <a:rPr lang="en-US" altLang="en-US" dirty="0">
                <a:latin typeface="Arial" panose="020B0604020202020204" pitchFamily="34" charset="0"/>
                <a:cs typeface="Arial" panose="020B0604020202020204" pitchFamily="34" charset="0"/>
                <a:sym typeface="Arial" panose="020B0604020202020204" pitchFamily="34" charset="0"/>
              </a:rPr>
              <a:t>for example,  includes people who may have long term consequences of their treatment – it’s really important to be thinking about long term consequences when making treatment decisions. </a:t>
            </a:r>
          </a:p>
          <a:p>
            <a:pPr marL="171450" indent="-171450"/>
            <a:endParaRPr lang="en-US" altLang="en-US" dirty="0">
              <a:latin typeface="Arial" panose="020B0604020202020204" pitchFamily="34" charset="0"/>
              <a:cs typeface="Arial" panose="020B0604020202020204" pitchFamily="34" charset="0"/>
              <a:sym typeface="Arial" panose="020B0604020202020204" pitchFamily="34" charset="0"/>
            </a:endParaRPr>
          </a:p>
          <a:p>
            <a:pPr marL="171450" indent="-171450"/>
            <a:r>
              <a:rPr lang="en-US" altLang="en-US" b="1" dirty="0">
                <a:latin typeface="Arial" panose="020B0604020202020204" pitchFamily="34" charset="0"/>
                <a:cs typeface="Arial" panose="020B0604020202020204" pitchFamily="34" charset="0"/>
                <a:sym typeface="Arial" panose="020B0604020202020204" pitchFamily="34" charset="0"/>
              </a:rPr>
              <a:t>Group 2</a:t>
            </a:r>
            <a:r>
              <a:rPr lang="en-US" altLang="en-US" dirty="0">
                <a:latin typeface="Arial" panose="020B0604020202020204" pitchFamily="34" charset="0"/>
                <a:cs typeface="Arial" panose="020B0604020202020204" pitchFamily="34" charset="0"/>
                <a:sym typeface="Arial" panose="020B0604020202020204" pitchFamily="34" charset="0"/>
              </a:rPr>
              <a:t> are more likely to have a complex journey with several decision points. Many in this group will have an uncertain prognosis and face some really tough decisions – “Do I continue with curative treatment or move on to palliative care”</a:t>
            </a:r>
          </a:p>
          <a:p>
            <a:pPr marL="171450" indent="-171450"/>
            <a:endParaRPr lang="en-US" altLang="en-US" dirty="0">
              <a:latin typeface="Arial" panose="020B0604020202020204" pitchFamily="34" charset="0"/>
              <a:cs typeface="Arial" panose="020B0604020202020204" pitchFamily="34" charset="0"/>
              <a:sym typeface="Arial" panose="020B0604020202020204" pitchFamily="34" charset="0"/>
            </a:endParaRPr>
          </a:p>
          <a:p>
            <a:pPr marL="171450" indent="-171450"/>
            <a:r>
              <a:rPr lang="en-US" altLang="en-US" b="1" dirty="0">
                <a:latin typeface="Arial" panose="020B0604020202020204" pitchFamily="34" charset="0"/>
                <a:cs typeface="Arial" panose="020B0604020202020204" pitchFamily="34" charset="0"/>
                <a:sym typeface="Arial" panose="020B0604020202020204" pitchFamily="34" charset="0"/>
              </a:rPr>
              <a:t>In Group 3 </a:t>
            </a:r>
            <a:r>
              <a:rPr lang="en-US" altLang="en-US" dirty="0">
                <a:latin typeface="Arial" panose="020B0604020202020204" pitchFamily="34" charset="0"/>
                <a:cs typeface="Arial" panose="020B0604020202020204" pitchFamily="34" charset="0"/>
                <a:sym typeface="Arial" panose="020B0604020202020204" pitchFamily="34" charset="0"/>
              </a:rPr>
              <a:t>Early Diagnosis is even more important, as is palliative care and the coordination of palliative care with other treatments </a:t>
            </a:r>
          </a:p>
          <a:p>
            <a:pPr marL="171450" indent="-171450"/>
            <a:endParaRPr lang="en-US" altLang="en-US" dirty="0">
              <a:latin typeface="Arial" panose="020B0604020202020204" pitchFamily="34" charset="0"/>
              <a:cs typeface="Arial" panose="020B0604020202020204" pitchFamily="34" charset="0"/>
              <a:sym typeface="Arial" panose="020B0604020202020204" pitchFamily="34" charset="0"/>
            </a:endParaRPr>
          </a:p>
          <a:p>
            <a:pPr marL="171450" indent="-171450"/>
            <a:r>
              <a:rPr lang="en-US" altLang="en-US" dirty="0">
                <a:latin typeface="Arial" panose="020B0604020202020204" pitchFamily="34" charset="0"/>
                <a:cs typeface="Arial" panose="020B0604020202020204" pitchFamily="34" charset="0"/>
                <a:sym typeface="Arial" panose="020B0604020202020204" pitchFamily="34" charset="0"/>
              </a:rPr>
              <a:t>Even this more detailed picture masks nuances. Our Routes from Diagnosis work, which we published in 2014,  showed that even among women whose breast cancer is diagnosed early, the majority </a:t>
            </a:r>
            <a:r>
              <a:rPr lang="en-US" altLang="en-US" b="1" dirty="0">
                <a:latin typeface="Arial" panose="020B0604020202020204" pitchFamily="34" charset="0"/>
                <a:cs typeface="Arial" panose="020B0604020202020204" pitchFamily="34" charset="0"/>
                <a:sym typeface="Arial" panose="020B0604020202020204" pitchFamily="34" charset="0"/>
              </a:rPr>
              <a:t>do not</a:t>
            </a:r>
            <a:r>
              <a:rPr lang="en-US" altLang="en-US" dirty="0">
                <a:latin typeface="Arial" panose="020B0604020202020204" pitchFamily="34" charset="0"/>
                <a:cs typeface="Arial" panose="020B0604020202020204" pitchFamily="34" charset="0"/>
                <a:sym typeface="Arial" panose="020B0604020202020204" pitchFamily="34" charset="0"/>
              </a:rPr>
              <a:t> ‘do well’ - of those who are diagnosed with non-metastatic disease and survive seven years or more, </a:t>
            </a:r>
            <a:r>
              <a:rPr lang="en-US" altLang="en-US" b="1" dirty="0">
                <a:latin typeface="Arial" panose="020B0604020202020204" pitchFamily="34" charset="0"/>
                <a:cs typeface="Arial" panose="020B0604020202020204" pitchFamily="34" charset="0"/>
                <a:sym typeface="Arial" panose="020B0604020202020204" pitchFamily="34" charset="0"/>
              </a:rPr>
              <a:t>69% will be in poor health.   </a:t>
            </a:r>
            <a:r>
              <a:rPr lang="en-US" altLang="en-US" dirty="0">
                <a:latin typeface="Arial" panose="020B0604020202020204" pitchFamily="34" charset="0"/>
                <a:cs typeface="Arial" panose="020B0604020202020204" pitchFamily="34" charset="0"/>
                <a:sym typeface="Arial" panose="020B0604020202020204" pitchFamily="34" charset="0"/>
              </a:rPr>
              <a:t>This finding is backed up by some of the health economics work we’ve funded at </a:t>
            </a:r>
            <a:r>
              <a:rPr lang="en-US" altLang="en-US" b="1" dirty="0">
                <a:latin typeface="Arial" panose="020B0604020202020204" pitchFamily="34" charset="0"/>
                <a:cs typeface="Arial" panose="020B0604020202020204" pitchFamily="34" charset="0"/>
                <a:sym typeface="Arial" panose="020B0604020202020204" pitchFamily="34" charset="0"/>
              </a:rPr>
              <a:t>City University</a:t>
            </a:r>
            <a:r>
              <a:rPr lang="en-US" altLang="en-US" dirty="0">
                <a:latin typeface="Arial" panose="020B0604020202020204" pitchFamily="34" charset="0"/>
                <a:cs typeface="Arial" panose="020B0604020202020204" pitchFamily="34" charset="0"/>
                <a:sym typeface="Arial" panose="020B0604020202020204" pitchFamily="34" charset="0"/>
              </a:rPr>
              <a:t> and has recently been published in the BCJ. This work also shows people continue to access healthcare at a higher rate than the general population years after they have completed active treatment. t the range of complexity, intensity and longevity of broad clinical needs.</a:t>
            </a:r>
          </a:p>
          <a:p>
            <a:endParaRPr lang="en-GB" dirty="0"/>
          </a:p>
        </p:txBody>
      </p:sp>
      <p:sp>
        <p:nvSpPr>
          <p:cNvPr id="4" name="Slide Number Placeholder 3"/>
          <p:cNvSpPr>
            <a:spLocks noGrp="1"/>
          </p:cNvSpPr>
          <p:nvPr>
            <p:ph type="sldNum" sz="quarter" idx="10"/>
          </p:nvPr>
        </p:nvSpPr>
        <p:spPr/>
        <p:txBody>
          <a:bodyPr/>
          <a:lstStyle/>
          <a:p>
            <a:fld id="{9915E522-EAEE-5143-A177-E9C347899F57}" type="slidenum">
              <a:rPr lang="en-US" smtClean="0"/>
              <a:pPr/>
              <a:t>15</a:t>
            </a:fld>
            <a:endParaRPr lang="en-US"/>
          </a:p>
        </p:txBody>
      </p:sp>
    </p:spTree>
    <p:extLst>
      <p:ext uri="{BB962C8B-B14F-4D97-AF65-F5344CB8AC3E}">
        <p14:creationId xmlns:p14="http://schemas.microsoft.com/office/powerpoint/2010/main" val="27383615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15E522-EAEE-5143-A177-E9C347899F57}" type="slidenum">
              <a:rPr lang="en-US" smtClean="0"/>
              <a:pPr/>
              <a:t>19</a:t>
            </a:fld>
            <a:endParaRPr lang="en-US"/>
          </a:p>
        </p:txBody>
      </p:sp>
    </p:spTree>
    <p:extLst>
      <p:ext uri="{BB962C8B-B14F-4D97-AF65-F5344CB8AC3E}">
        <p14:creationId xmlns:p14="http://schemas.microsoft.com/office/powerpoint/2010/main" val="6631601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15E522-EAEE-5143-A177-E9C347899F57}" type="slidenum">
              <a:rPr lang="en-US" smtClean="0"/>
              <a:pPr/>
              <a:t>20</a:t>
            </a:fld>
            <a:endParaRPr lang="en-US"/>
          </a:p>
        </p:txBody>
      </p:sp>
    </p:spTree>
    <p:extLst>
      <p:ext uri="{BB962C8B-B14F-4D97-AF65-F5344CB8AC3E}">
        <p14:creationId xmlns:p14="http://schemas.microsoft.com/office/powerpoint/2010/main" val="38073009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15E522-EAEE-5143-A177-E9C347899F57}" type="slidenum">
              <a:rPr lang="en-US" smtClean="0"/>
              <a:pPr/>
              <a:t>21</a:t>
            </a:fld>
            <a:endParaRPr lang="en-US"/>
          </a:p>
        </p:txBody>
      </p:sp>
    </p:spTree>
    <p:extLst>
      <p:ext uri="{BB962C8B-B14F-4D97-AF65-F5344CB8AC3E}">
        <p14:creationId xmlns:p14="http://schemas.microsoft.com/office/powerpoint/2010/main" val="1719263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15E522-EAEE-5143-A177-E9C347899F57}" type="slidenum">
              <a:rPr lang="en-US" smtClean="0"/>
              <a:pPr/>
              <a:t>23</a:t>
            </a:fld>
            <a:endParaRPr lang="en-US"/>
          </a:p>
        </p:txBody>
      </p:sp>
    </p:spTree>
    <p:extLst>
      <p:ext uri="{BB962C8B-B14F-4D97-AF65-F5344CB8AC3E}">
        <p14:creationId xmlns:p14="http://schemas.microsoft.com/office/powerpoint/2010/main" val="27870342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15E522-EAEE-5143-A177-E9C347899F57}" type="slidenum">
              <a:rPr lang="en-US" smtClean="0"/>
              <a:pPr/>
              <a:t>25</a:t>
            </a:fld>
            <a:endParaRPr lang="en-US"/>
          </a:p>
        </p:txBody>
      </p:sp>
    </p:spTree>
    <p:extLst>
      <p:ext uri="{BB962C8B-B14F-4D97-AF65-F5344CB8AC3E}">
        <p14:creationId xmlns:p14="http://schemas.microsoft.com/office/powerpoint/2010/main" val="19257588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15E522-EAEE-5143-A177-E9C347899F57}" type="slidenum">
              <a:rPr lang="en-US" smtClean="0"/>
              <a:pPr/>
              <a:t>30</a:t>
            </a:fld>
            <a:endParaRPr lang="en-US"/>
          </a:p>
        </p:txBody>
      </p:sp>
    </p:spTree>
    <p:extLst>
      <p:ext uri="{BB962C8B-B14F-4D97-AF65-F5344CB8AC3E}">
        <p14:creationId xmlns:p14="http://schemas.microsoft.com/office/powerpoint/2010/main" val="34189925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15E522-EAEE-5143-A177-E9C347899F57}" type="slidenum">
              <a:rPr lang="en-US" smtClean="0"/>
              <a:pPr/>
              <a:t>34</a:t>
            </a:fld>
            <a:endParaRPr lang="en-US"/>
          </a:p>
        </p:txBody>
      </p:sp>
    </p:spTree>
    <p:extLst>
      <p:ext uri="{BB962C8B-B14F-4D97-AF65-F5344CB8AC3E}">
        <p14:creationId xmlns:p14="http://schemas.microsoft.com/office/powerpoint/2010/main" val="2657633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15E522-EAEE-5143-A177-E9C347899F57}" type="slidenum">
              <a:rPr lang="en-US" smtClean="0"/>
              <a:pPr/>
              <a:t>4</a:t>
            </a:fld>
            <a:endParaRPr lang="en-US"/>
          </a:p>
        </p:txBody>
      </p:sp>
    </p:spTree>
    <p:extLst>
      <p:ext uri="{BB962C8B-B14F-4D97-AF65-F5344CB8AC3E}">
        <p14:creationId xmlns:p14="http://schemas.microsoft.com/office/powerpoint/2010/main" val="3429996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15E522-EAEE-5143-A177-E9C347899F57}" type="slidenum">
              <a:rPr lang="en-GB" smtClean="0"/>
              <a:pPr/>
              <a:t>5</a:t>
            </a:fld>
            <a:endParaRPr lang="en-GB" dirty="0"/>
          </a:p>
        </p:txBody>
      </p:sp>
    </p:spTree>
    <p:extLst>
      <p:ext uri="{BB962C8B-B14F-4D97-AF65-F5344CB8AC3E}">
        <p14:creationId xmlns:p14="http://schemas.microsoft.com/office/powerpoint/2010/main" val="1612169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15E522-EAEE-5143-A177-E9C347899F57}" type="slidenum">
              <a:rPr lang="en-GB" smtClean="0"/>
              <a:pPr/>
              <a:t>6</a:t>
            </a:fld>
            <a:endParaRPr lang="en-GB" dirty="0"/>
          </a:p>
        </p:txBody>
      </p:sp>
    </p:spTree>
    <p:extLst>
      <p:ext uri="{BB962C8B-B14F-4D97-AF65-F5344CB8AC3E}">
        <p14:creationId xmlns:p14="http://schemas.microsoft.com/office/powerpoint/2010/main" val="1686797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15E522-EAEE-5143-A177-E9C347899F57}" type="slidenum">
              <a:rPr lang="en-GB" smtClean="0"/>
              <a:pPr/>
              <a:t>7</a:t>
            </a:fld>
            <a:endParaRPr lang="en-GB" dirty="0"/>
          </a:p>
        </p:txBody>
      </p:sp>
    </p:spTree>
    <p:extLst>
      <p:ext uri="{BB962C8B-B14F-4D97-AF65-F5344CB8AC3E}">
        <p14:creationId xmlns:p14="http://schemas.microsoft.com/office/powerpoint/2010/main" val="26657215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15E522-EAEE-5143-A177-E9C347899F57}" type="slidenum">
              <a:rPr lang="en-GB" smtClean="0"/>
              <a:pPr/>
              <a:t>8</a:t>
            </a:fld>
            <a:endParaRPr lang="en-GB" dirty="0"/>
          </a:p>
        </p:txBody>
      </p:sp>
    </p:spTree>
    <p:extLst>
      <p:ext uri="{BB962C8B-B14F-4D97-AF65-F5344CB8AC3E}">
        <p14:creationId xmlns:p14="http://schemas.microsoft.com/office/powerpoint/2010/main" val="29297805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15E522-EAEE-5143-A177-E9C347899F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028637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15E522-EAEE-5143-A177-E9C347899F57}" type="slidenum">
              <a:rPr lang="en-US" smtClean="0"/>
              <a:pPr/>
              <a:t>10</a:t>
            </a:fld>
            <a:endParaRPr lang="en-US"/>
          </a:p>
        </p:txBody>
      </p:sp>
    </p:spTree>
    <p:extLst>
      <p:ext uri="{BB962C8B-B14F-4D97-AF65-F5344CB8AC3E}">
        <p14:creationId xmlns:p14="http://schemas.microsoft.com/office/powerpoint/2010/main" val="1663327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15E522-EAEE-5143-A177-E9C347899F57}" type="slidenum">
              <a:rPr lang="en-US" smtClean="0"/>
              <a:pPr/>
              <a:t>11</a:t>
            </a:fld>
            <a:endParaRPr lang="en-US"/>
          </a:p>
        </p:txBody>
      </p:sp>
    </p:spTree>
    <p:extLst>
      <p:ext uri="{BB962C8B-B14F-4D97-AF65-F5344CB8AC3E}">
        <p14:creationId xmlns:p14="http://schemas.microsoft.com/office/powerpoint/2010/main" val="2106283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37504-4E82-9B45-8C8A-47A352379630}"/>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A996132D-9BB7-8045-9DDF-CEC6879ED5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2807D0B-EE20-DF49-A7E5-5F9F413C36B4}"/>
              </a:ext>
            </a:extLst>
          </p:cNvPr>
          <p:cNvSpPr>
            <a:spLocks noGrp="1"/>
          </p:cNvSpPr>
          <p:nvPr>
            <p:ph type="dt" sz="half" idx="10"/>
          </p:nvPr>
        </p:nvSpPr>
        <p:spPr/>
        <p:txBody>
          <a:bodyPr/>
          <a:lstStyle/>
          <a:p>
            <a:fld id="{CC60DDAB-EBD8-004E-BE99-D955A07F4103}" type="datetimeFigureOut">
              <a:rPr lang="en-US" smtClean="0"/>
              <a:pPr/>
              <a:t>10/7/2019</a:t>
            </a:fld>
            <a:endParaRPr lang="en-US"/>
          </a:p>
        </p:txBody>
      </p:sp>
      <p:sp>
        <p:nvSpPr>
          <p:cNvPr id="5" name="Footer Placeholder 4">
            <a:extLst>
              <a:ext uri="{FF2B5EF4-FFF2-40B4-BE49-F238E27FC236}">
                <a16:creationId xmlns:a16="http://schemas.microsoft.com/office/drawing/2014/main" id="{B9E3C1F9-BA05-4B4C-A6FA-D033EA635AF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DBAF2E3-CC7D-3F47-B1C2-758408480F99}"/>
              </a:ext>
            </a:extLst>
          </p:cNvPr>
          <p:cNvSpPr>
            <a:spLocks noGrp="1"/>
          </p:cNvSpPr>
          <p:nvPr>
            <p:ph type="sldNum" sz="quarter" idx="12"/>
          </p:nvPr>
        </p:nvSpPr>
        <p:spPr/>
        <p:txBody>
          <a:bodyPr/>
          <a:lstStyle/>
          <a:p>
            <a:fld id="{13E720D1-33D3-BB45-AA0D-AFB41DB6A7F2}" type="slidenum">
              <a:rPr lang="en-US" smtClean="0"/>
              <a:pPr/>
              <a:t>‹#›</a:t>
            </a:fld>
            <a:endParaRPr lang="en-US"/>
          </a:p>
        </p:txBody>
      </p:sp>
    </p:spTree>
    <p:extLst>
      <p:ext uri="{BB962C8B-B14F-4D97-AF65-F5344CB8AC3E}">
        <p14:creationId xmlns:p14="http://schemas.microsoft.com/office/powerpoint/2010/main" val="299679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3E136-E92B-0A4C-A9DF-2B88510A19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06B1A8F-A497-DC4F-A2DE-F887D78DD6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6DCC24F-5C92-CE4C-8309-2BD581E543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6E2A14E-0489-B349-A001-E43D827357CB}"/>
              </a:ext>
            </a:extLst>
          </p:cNvPr>
          <p:cNvSpPr>
            <a:spLocks noGrp="1"/>
          </p:cNvSpPr>
          <p:nvPr>
            <p:ph type="dt" sz="half" idx="10"/>
          </p:nvPr>
        </p:nvSpPr>
        <p:spPr/>
        <p:txBody>
          <a:bodyPr/>
          <a:lstStyle/>
          <a:p>
            <a:fld id="{CC60DDAB-EBD8-004E-BE99-D955A07F4103}" type="datetimeFigureOut">
              <a:rPr lang="en-US" smtClean="0"/>
              <a:pPr/>
              <a:t>10/7/2019</a:t>
            </a:fld>
            <a:endParaRPr lang="en-US"/>
          </a:p>
        </p:txBody>
      </p:sp>
      <p:sp>
        <p:nvSpPr>
          <p:cNvPr id="6" name="Footer Placeholder 5">
            <a:extLst>
              <a:ext uri="{FF2B5EF4-FFF2-40B4-BE49-F238E27FC236}">
                <a16:creationId xmlns:a16="http://schemas.microsoft.com/office/drawing/2014/main" id="{FB522242-0BD1-3F45-921F-AEEC6EF508C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E44DFA4-3D00-5140-A313-08F6693CB592}"/>
              </a:ext>
            </a:extLst>
          </p:cNvPr>
          <p:cNvSpPr>
            <a:spLocks noGrp="1"/>
          </p:cNvSpPr>
          <p:nvPr>
            <p:ph type="sldNum" sz="quarter" idx="12"/>
          </p:nvPr>
        </p:nvSpPr>
        <p:spPr/>
        <p:txBody>
          <a:bodyPr/>
          <a:lstStyle/>
          <a:p>
            <a:fld id="{13E720D1-33D3-BB45-AA0D-AFB41DB6A7F2}" type="slidenum">
              <a:rPr lang="en-US" smtClean="0"/>
              <a:pPr/>
              <a:t>‹#›</a:t>
            </a:fld>
            <a:endParaRPr lang="en-US"/>
          </a:p>
        </p:txBody>
      </p:sp>
    </p:spTree>
    <p:extLst>
      <p:ext uri="{BB962C8B-B14F-4D97-AF65-F5344CB8AC3E}">
        <p14:creationId xmlns:p14="http://schemas.microsoft.com/office/powerpoint/2010/main" val="918953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C8CB3-AADB-6545-A605-02BD760C747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F98F150-6D8F-574C-A848-768339D9F11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7D9532-D272-6846-8324-A47FF7581199}"/>
              </a:ext>
            </a:extLst>
          </p:cNvPr>
          <p:cNvSpPr>
            <a:spLocks noGrp="1"/>
          </p:cNvSpPr>
          <p:nvPr>
            <p:ph type="dt" sz="half" idx="10"/>
          </p:nvPr>
        </p:nvSpPr>
        <p:spPr/>
        <p:txBody>
          <a:bodyPr/>
          <a:lstStyle/>
          <a:p>
            <a:fld id="{CC60DDAB-EBD8-004E-BE99-D955A07F4103}" type="datetimeFigureOut">
              <a:rPr lang="en-US" smtClean="0"/>
              <a:pPr/>
              <a:t>10/7/2019</a:t>
            </a:fld>
            <a:endParaRPr lang="en-US"/>
          </a:p>
        </p:txBody>
      </p:sp>
      <p:sp>
        <p:nvSpPr>
          <p:cNvPr id="5" name="Footer Placeholder 4">
            <a:extLst>
              <a:ext uri="{FF2B5EF4-FFF2-40B4-BE49-F238E27FC236}">
                <a16:creationId xmlns:a16="http://schemas.microsoft.com/office/drawing/2014/main" id="{E6A1FD02-FC6D-314F-9531-E185EC4EC1B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2BC332F-8254-A341-B5FB-892A2DF9F441}"/>
              </a:ext>
            </a:extLst>
          </p:cNvPr>
          <p:cNvSpPr>
            <a:spLocks noGrp="1"/>
          </p:cNvSpPr>
          <p:nvPr>
            <p:ph type="sldNum" sz="quarter" idx="12"/>
          </p:nvPr>
        </p:nvSpPr>
        <p:spPr/>
        <p:txBody>
          <a:bodyPr/>
          <a:lstStyle/>
          <a:p>
            <a:fld id="{13E720D1-33D3-BB45-AA0D-AFB41DB6A7F2}" type="slidenum">
              <a:rPr lang="en-US" smtClean="0"/>
              <a:pPr/>
              <a:t>‹#›</a:t>
            </a:fld>
            <a:endParaRPr lang="en-US"/>
          </a:p>
        </p:txBody>
      </p:sp>
    </p:spTree>
    <p:extLst>
      <p:ext uri="{BB962C8B-B14F-4D97-AF65-F5344CB8AC3E}">
        <p14:creationId xmlns:p14="http://schemas.microsoft.com/office/powerpoint/2010/main" val="21576233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54FE158-F258-B643-B5CA-0468847F43E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DAED616-065B-C540-85CD-3B92282BC2E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971371-B778-5C41-B990-B44AC6AEDFF6}"/>
              </a:ext>
            </a:extLst>
          </p:cNvPr>
          <p:cNvSpPr>
            <a:spLocks noGrp="1"/>
          </p:cNvSpPr>
          <p:nvPr>
            <p:ph type="dt" sz="half" idx="10"/>
          </p:nvPr>
        </p:nvSpPr>
        <p:spPr/>
        <p:txBody>
          <a:bodyPr/>
          <a:lstStyle/>
          <a:p>
            <a:fld id="{CC60DDAB-EBD8-004E-BE99-D955A07F4103}" type="datetimeFigureOut">
              <a:rPr lang="en-US" smtClean="0"/>
              <a:pPr/>
              <a:t>10/7/2019</a:t>
            </a:fld>
            <a:endParaRPr lang="en-US"/>
          </a:p>
        </p:txBody>
      </p:sp>
      <p:sp>
        <p:nvSpPr>
          <p:cNvPr id="5" name="Footer Placeholder 4">
            <a:extLst>
              <a:ext uri="{FF2B5EF4-FFF2-40B4-BE49-F238E27FC236}">
                <a16:creationId xmlns:a16="http://schemas.microsoft.com/office/drawing/2014/main" id="{B3433813-4CC5-F847-B986-613D0A8859E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6F88DDA-B371-3346-AD30-B428EA3ED14D}"/>
              </a:ext>
            </a:extLst>
          </p:cNvPr>
          <p:cNvSpPr>
            <a:spLocks noGrp="1"/>
          </p:cNvSpPr>
          <p:nvPr>
            <p:ph type="sldNum" sz="quarter" idx="12"/>
          </p:nvPr>
        </p:nvSpPr>
        <p:spPr/>
        <p:txBody>
          <a:bodyPr/>
          <a:lstStyle/>
          <a:p>
            <a:fld id="{13E720D1-33D3-BB45-AA0D-AFB41DB6A7F2}" type="slidenum">
              <a:rPr lang="en-US" smtClean="0"/>
              <a:pPr/>
              <a:t>‹#›</a:t>
            </a:fld>
            <a:endParaRPr lang="en-US"/>
          </a:p>
        </p:txBody>
      </p:sp>
    </p:spTree>
    <p:extLst>
      <p:ext uri="{BB962C8B-B14F-4D97-AF65-F5344CB8AC3E}">
        <p14:creationId xmlns:p14="http://schemas.microsoft.com/office/powerpoint/2010/main" val="3466559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75FFBB-1227-9D4A-98BA-0C85A045CB04}"/>
              </a:ext>
            </a:extLst>
          </p:cNvPr>
          <p:cNvPicPr>
            <a:picLocks noChangeAspect="1"/>
          </p:cNvPicPr>
          <p:nvPr userDrawn="1"/>
        </p:nvPicPr>
        <p:blipFill rotWithShape="1">
          <a:blip r:embed="rId2"/>
          <a:srcRect t="6654"/>
          <a:stretch/>
        </p:blipFill>
        <p:spPr>
          <a:xfrm>
            <a:off x="0" y="-41565"/>
            <a:ext cx="12192000" cy="1659682"/>
          </a:xfrm>
          <a:prstGeom prst="rect">
            <a:avLst/>
          </a:prstGeom>
        </p:spPr>
      </p:pic>
      <p:sp>
        <p:nvSpPr>
          <p:cNvPr id="2" name="Title 1">
            <a:extLst>
              <a:ext uri="{FF2B5EF4-FFF2-40B4-BE49-F238E27FC236}">
                <a16:creationId xmlns:a16="http://schemas.microsoft.com/office/drawing/2014/main" id="{D091AD8E-110C-4444-848F-C909F288EDAA}"/>
              </a:ext>
            </a:extLst>
          </p:cNvPr>
          <p:cNvSpPr>
            <a:spLocks noGrp="1"/>
          </p:cNvSpPr>
          <p:nvPr>
            <p:ph type="title"/>
          </p:nvPr>
        </p:nvSpPr>
        <p:spPr>
          <a:xfrm>
            <a:off x="838200" y="168176"/>
            <a:ext cx="10515600" cy="1325563"/>
          </a:xfrm>
        </p:spPr>
        <p:txBody>
          <a:bodyPr>
            <a:normAutofit/>
          </a:bodyPr>
          <a:lstStyle>
            <a:lvl1pPr>
              <a:defRPr sz="4000">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DB5C4EC0-CBA2-E548-A3CC-AF3445F8EDD3}"/>
              </a:ext>
            </a:extLst>
          </p:cNvPr>
          <p:cNvSpPr>
            <a:spLocks noGrp="1"/>
          </p:cNvSpPr>
          <p:nvPr>
            <p:ph idx="1"/>
          </p:nvPr>
        </p:nvSpPr>
        <p:spPr>
          <a:xfrm>
            <a:off x="838200" y="1825625"/>
            <a:ext cx="7772400" cy="4351338"/>
          </a:xfrm>
        </p:spPr>
        <p:txBody>
          <a:bodyPr/>
          <a:lstStyle>
            <a:lvl1pPr>
              <a:lnSpc>
                <a:spcPct val="110000"/>
              </a:lnSpc>
              <a:spcBef>
                <a:spcPts val="1000"/>
              </a:spcBef>
              <a:defRPr sz="2400"/>
            </a:lvl1pPr>
            <a:lvl2pPr marL="800100" indent="-342900">
              <a:lnSpc>
                <a:spcPct val="110000"/>
              </a:lnSpc>
              <a:buFont typeface="Arial" panose="020B0604020202020204" pitchFamily="34" charset="0"/>
              <a:buChar char="­"/>
              <a:defRPr/>
            </a:lvl2pPr>
            <a:lvl3pPr>
              <a:lnSpc>
                <a:spcPct val="120000"/>
              </a:lnSpc>
              <a:defRPr sz="2400"/>
            </a:lvl3pPr>
            <a:lvl4pPr>
              <a:lnSpc>
                <a:spcPct val="120000"/>
              </a:lnSpc>
              <a:defRPr sz="2000"/>
            </a:lvl4pPr>
            <a:lvl5pPr>
              <a:lnSpc>
                <a:spcPct val="12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659D722-E939-5342-A428-84D8C1C5C463}"/>
              </a:ext>
            </a:extLst>
          </p:cNvPr>
          <p:cNvSpPr>
            <a:spLocks noGrp="1"/>
          </p:cNvSpPr>
          <p:nvPr>
            <p:ph type="dt" sz="half" idx="10"/>
          </p:nvPr>
        </p:nvSpPr>
        <p:spPr/>
        <p:txBody>
          <a:bodyPr/>
          <a:lstStyle/>
          <a:p>
            <a:fld id="{CC60DDAB-EBD8-004E-BE99-D955A07F4103}" type="datetimeFigureOut">
              <a:rPr lang="en-US" smtClean="0"/>
              <a:pPr/>
              <a:t>10/7/2019</a:t>
            </a:fld>
            <a:endParaRPr lang="en-US"/>
          </a:p>
        </p:txBody>
      </p:sp>
      <p:sp>
        <p:nvSpPr>
          <p:cNvPr id="5" name="Footer Placeholder 4">
            <a:extLst>
              <a:ext uri="{FF2B5EF4-FFF2-40B4-BE49-F238E27FC236}">
                <a16:creationId xmlns:a16="http://schemas.microsoft.com/office/drawing/2014/main" id="{6A494783-D0D0-794F-B47F-D963B422AB4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A13F708-24F2-1A46-801C-71240FBAA503}"/>
              </a:ext>
            </a:extLst>
          </p:cNvPr>
          <p:cNvSpPr>
            <a:spLocks noGrp="1"/>
          </p:cNvSpPr>
          <p:nvPr>
            <p:ph type="sldNum" sz="quarter" idx="12"/>
          </p:nvPr>
        </p:nvSpPr>
        <p:spPr/>
        <p:txBody>
          <a:bodyPr/>
          <a:lstStyle/>
          <a:p>
            <a:fld id="{13E720D1-33D3-BB45-AA0D-AFB41DB6A7F2}" type="slidenum">
              <a:rPr lang="en-US" smtClean="0"/>
              <a:pPr/>
              <a:t>‹#›</a:t>
            </a:fld>
            <a:endParaRPr lang="en-US"/>
          </a:p>
        </p:txBody>
      </p:sp>
      <p:pic>
        <p:nvPicPr>
          <p:cNvPr id="9" name="Picture 8">
            <a:extLst>
              <a:ext uri="{FF2B5EF4-FFF2-40B4-BE49-F238E27FC236}">
                <a16:creationId xmlns:a16="http://schemas.microsoft.com/office/drawing/2014/main" id="{F9215C08-0155-EF47-AD70-1C55C1DB5877}"/>
              </a:ext>
            </a:extLst>
          </p:cNvPr>
          <p:cNvPicPr>
            <a:picLocks noChangeAspect="1"/>
          </p:cNvPicPr>
          <p:nvPr userDrawn="1"/>
        </p:nvPicPr>
        <p:blipFill>
          <a:blip r:embed="rId3"/>
          <a:stretch>
            <a:fillRect/>
          </a:stretch>
        </p:blipFill>
        <p:spPr>
          <a:xfrm>
            <a:off x="9933709" y="6132224"/>
            <a:ext cx="1872170" cy="502687"/>
          </a:xfrm>
          <a:prstGeom prst="rect">
            <a:avLst/>
          </a:prstGeom>
        </p:spPr>
      </p:pic>
    </p:spTree>
    <p:extLst>
      <p:ext uri="{BB962C8B-B14F-4D97-AF65-F5344CB8AC3E}">
        <p14:creationId xmlns:p14="http://schemas.microsoft.com/office/powerpoint/2010/main" val="3429266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2DD25-6C8B-4A40-BA69-8B4D762129AF}"/>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A971BABE-F748-394F-B4F5-9934D474944A}"/>
              </a:ext>
            </a:extLst>
          </p:cNvPr>
          <p:cNvSpPr>
            <a:spLocks noGrp="1"/>
          </p:cNvSpPr>
          <p:nvPr>
            <p:ph type="body" idx="1"/>
          </p:nvPr>
        </p:nvSpPr>
        <p:spPr>
          <a:xfrm>
            <a:off x="831850" y="4589463"/>
            <a:ext cx="10515600" cy="1500187"/>
          </a:xfrm>
        </p:spPr>
        <p:txBody>
          <a:bodyPr>
            <a:normAutofit/>
          </a:bodyPr>
          <a:lstStyle>
            <a:lvl1pPr marL="0" indent="0">
              <a:buNone/>
              <a:defRPr sz="2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a16="http://schemas.microsoft.com/office/drawing/2014/main" id="{55C41BD7-44AD-7845-A222-C74E2709F602}"/>
              </a:ext>
            </a:extLst>
          </p:cNvPr>
          <p:cNvSpPr>
            <a:spLocks noGrp="1"/>
          </p:cNvSpPr>
          <p:nvPr>
            <p:ph type="dt" sz="half" idx="10"/>
          </p:nvPr>
        </p:nvSpPr>
        <p:spPr/>
        <p:txBody>
          <a:bodyPr/>
          <a:lstStyle/>
          <a:p>
            <a:fld id="{CC60DDAB-EBD8-004E-BE99-D955A07F4103}" type="datetimeFigureOut">
              <a:rPr lang="en-US" smtClean="0"/>
              <a:pPr/>
              <a:t>10/7/2019</a:t>
            </a:fld>
            <a:endParaRPr lang="en-US"/>
          </a:p>
        </p:txBody>
      </p:sp>
      <p:sp>
        <p:nvSpPr>
          <p:cNvPr id="5" name="Footer Placeholder 4">
            <a:extLst>
              <a:ext uri="{FF2B5EF4-FFF2-40B4-BE49-F238E27FC236}">
                <a16:creationId xmlns:a16="http://schemas.microsoft.com/office/drawing/2014/main" id="{72D28B6E-DACE-4B41-BFC9-C88491CEE80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72D1730-FB34-EB42-9FA7-48A5F08D2643}"/>
              </a:ext>
            </a:extLst>
          </p:cNvPr>
          <p:cNvSpPr>
            <a:spLocks noGrp="1"/>
          </p:cNvSpPr>
          <p:nvPr>
            <p:ph type="sldNum" sz="quarter" idx="12"/>
          </p:nvPr>
        </p:nvSpPr>
        <p:spPr/>
        <p:txBody>
          <a:bodyPr/>
          <a:lstStyle/>
          <a:p>
            <a:fld id="{13E720D1-33D3-BB45-AA0D-AFB41DB6A7F2}" type="slidenum">
              <a:rPr lang="en-US" smtClean="0"/>
              <a:pPr/>
              <a:t>‹#›</a:t>
            </a:fld>
            <a:endParaRPr lang="en-US"/>
          </a:p>
        </p:txBody>
      </p:sp>
    </p:spTree>
    <p:extLst>
      <p:ext uri="{BB962C8B-B14F-4D97-AF65-F5344CB8AC3E}">
        <p14:creationId xmlns:p14="http://schemas.microsoft.com/office/powerpoint/2010/main" val="1215048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id="{F02E1180-BE50-8045-B5CD-5927C8360E9D}"/>
              </a:ext>
            </a:extLst>
          </p:cNvPr>
          <p:cNvSpPr>
            <a:spLocks noGrp="1"/>
          </p:cNvSpPr>
          <p:nvPr>
            <p:ph type="pic" idx="13"/>
          </p:nvPr>
        </p:nvSpPr>
        <p:spPr>
          <a:xfrm>
            <a:off x="-12700" y="0"/>
            <a:ext cx="12204700" cy="4849091"/>
          </a:xfrm>
          <a:solidFill>
            <a:schemeClr val="bg2"/>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Date Placeholder 3">
            <a:extLst>
              <a:ext uri="{FF2B5EF4-FFF2-40B4-BE49-F238E27FC236}">
                <a16:creationId xmlns:a16="http://schemas.microsoft.com/office/drawing/2014/main" id="{55C41BD7-44AD-7845-A222-C74E2709F602}"/>
              </a:ext>
            </a:extLst>
          </p:cNvPr>
          <p:cNvSpPr>
            <a:spLocks noGrp="1"/>
          </p:cNvSpPr>
          <p:nvPr>
            <p:ph type="dt" sz="half" idx="10"/>
          </p:nvPr>
        </p:nvSpPr>
        <p:spPr/>
        <p:txBody>
          <a:bodyPr/>
          <a:lstStyle/>
          <a:p>
            <a:fld id="{CC60DDAB-EBD8-004E-BE99-D955A07F4103}" type="datetimeFigureOut">
              <a:rPr lang="en-US" smtClean="0"/>
              <a:pPr/>
              <a:t>10/7/2019</a:t>
            </a:fld>
            <a:endParaRPr lang="en-US"/>
          </a:p>
        </p:txBody>
      </p:sp>
      <p:sp>
        <p:nvSpPr>
          <p:cNvPr id="5" name="Footer Placeholder 4">
            <a:extLst>
              <a:ext uri="{FF2B5EF4-FFF2-40B4-BE49-F238E27FC236}">
                <a16:creationId xmlns:a16="http://schemas.microsoft.com/office/drawing/2014/main" id="{72D28B6E-DACE-4B41-BFC9-C88491CEE80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72D1730-FB34-EB42-9FA7-48A5F08D2643}"/>
              </a:ext>
            </a:extLst>
          </p:cNvPr>
          <p:cNvSpPr>
            <a:spLocks noGrp="1"/>
          </p:cNvSpPr>
          <p:nvPr>
            <p:ph type="sldNum" sz="quarter" idx="12"/>
          </p:nvPr>
        </p:nvSpPr>
        <p:spPr/>
        <p:txBody>
          <a:bodyPr/>
          <a:lstStyle/>
          <a:p>
            <a:fld id="{13E720D1-33D3-BB45-AA0D-AFB41DB6A7F2}" type="slidenum">
              <a:rPr lang="en-US" smtClean="0"/>
              <a:pPr/>
              <a:t>‹#›</a:t>
            </a:fld>
            <a:endParaRPr lang="en-US"/>
          </a:p>
        </p:txBody>
      </p:sp>
      <p:pic>
        <p:nvPicPr>
          <p:cNvPr id="7" name="Graphic 6">
            <a:extLst>
              <a:ext uri="{FF2B5EF4-FFF2-40B4-BE49-F238E27FC236}">
                <a16:creationId xmlns:a16="http://schemas.microsoft.com/office/drawing/2014/main" id="{F1A88633-2067-3846-8A81-6BF94F2F9822}"/>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14552"/>
          <a:stretch/>
        </p:blipFill>
        <p:spPr>
          <a:xfrm>
            <a:off x="0" y="4563464"/>
            <a:ext cx="12192000" cy="2268000"/>
          </a:xfrm>
          <a:prstGeom prst="rect">
            <a:avLst/>
          </a:prstGeom>
        </p:spPr>
      </p:pic>
      <p:sp>
        <p:nvSpPr>
          <p:cNvPr id="8" name="Title 1">
            <a:extLst>
              <a:ext uri="{FF2B5EF4-FFF2-40B4-BE49-F238E27FC236}">
                <a16:creationId xmlns:a16="http://schemas.microsoft.com/office/drawing/2014/main" id="{36E6978D-1B68-3142-9A46-63DD4F201A83}"/>
              </a:ext>
            </a:extLst>
          </p:cNvPr>
          <p:cNvSpPr>
            <a:spLocks noGrp="1"/>
          </p:cNvSpPr>
          <p:nvPr>
            <p:ph type="title" hasCustomPrompt="1"/>
          </p:nvPr>
        </p:nvSpPr>
        <p:spPr>
          <a:xfrm>
            <a:off x="831850" y="4849090"/>
            <a:ext cx="10515600" cy="1171499"/>
          </a:xfrm>
        </p:spPr>
        <p:txBody>
          <a:bodyPr anchor="b">
            <a:normAutofit/>
          </a:bodyPr>
          <a:lstStyle>
            <a:lvl1pPr>
              <a:defRPr sz="6000"/>
            </a:lvl1pPr>
          </a:lstStyle>
          <a:p>
            <a:r>
              <a:rPr lang="en-GB" dirty="0"/>
              <a:t>Section title</a:t>
            </a:r>
          </a:p>
        </p:txBody>
      </p:sp>
      <p:sp>
        <p:nvSpPr>
          <p:cNvPr id="9" name="Text Placeholder 2">
            <a:extLst>
              <a:ext uri="{FF2B5EF4-FFF2-40B4-BE49-F238E27FC236}">
                <a16:creationId xmlns:a16="http://schemas.microsoft.com/office/drawing/2014/main" id="{C62B14FC-601E-0A47-BCFC-197944DCB08E}"/>
              </a:ext>
            </a:extLst>
          </p:cNvPr>
          <p:cNvSpPr>
            <a:spLocks noGrp="1"/>
          </p:cNvSpPr>
          <p:nvPr>
            <p:ph type="body" idx="1"/>
          </p:nvPr>
        </p:nvSpPr>
        <p:spPr>
          <a:xfrm>
            <a:off x="831850" y="6031006"/>
            <a:ext cx="10515600" cy="485584"/>
          </a:xfrm>
        </p:spPr>
        <p:txBody>
          <a:bodyPr>
            <a:normAutofit fontScale="92500"/>
          </a:bodyPr>
          <a:lstStyle>
            <a:lvl1pPr marL="0" indent="0">
              <a:buNone/>
              <a:defRPr/>
            </a:lvl1pPr>
          </a:lstStyle>
          <a:p>
            <a:r>
              <a:rPr lang="en-GB" dirty="0"/>
              <a:t>Subtitle if required</a:t>
            </a:r>
          </a:p>
        </p:txBody>
      </p:sp>
    </p:spTree>
    <p:extLst>
      <p:ext uri="{BB962C8B-B14F-4D97-AF65-F5344CB8AC3E}">
        <p14:creationId xmlns:p14="http://schemas.microsoft.com/office/powerpoint/2010/main" val="550860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5D97D94-920F-6948-9613-F33AB5F0FEFB}"/>
              </a:ext>
            </a:extLst>
          </p:cNvPr>
          <p:cNvPicPr>
            <a:picLocks noChangeAspect="1"/>
          </p:cNvPicPr>
          <p:nvPr userDrawn="1"/>
        </p:nvPicPr>
        <p:blipFill rotWithShape="1">
          <a:blip r:embed="rId2"/>
          <a:srcRect t="10131" b="-1"/>
          <a:stretch/>
        </p:blipFill>
        <p:spPr>
          <a:xfrm>
            <a:off x="0" y="-1"/>
            <a:ext cx="12192000" cy="1597887"/>
          </a:xfrm>
          <a:prstGeom prst="rect">
            <a:avLst/>
          </a:prstGeom>
        </p:spPr>
      </p:pic>
      <p:sp>
        <p:nvSpPr>
          <p:cNvPr id="3" name="Content Placeholder 2">
            <a:extLst>
              <a:ext uri="{FF2B5EF4-FFF2-40B4-BE49-F238E27FC236}">
                <a16:creationId xmlns:a16="http://schemas.microsoft.com/office/drawing/2014/main" id="{CD9EBCD1-1207-5A47-B549-0626B79160C2}"/>
              </a:ext>
            </a:extLst>
          </p:cNvPr>
          <p:cNvSpPr>
            <a:spLocks noGrp="1"/>
          </p:cNvSpPr>
          <p:nvPr>
            <p:ph sz="half" idx="1"/>
          </p:nvPr>
        </p:nvSpPr>
        <p:spPr>
          <a:xfrm>
            <a:off x="838200" y="1825625"/>
            <a:ext cx="5181600" cy="4351338"/>
          </a:xfrm>
        </p:spPr>
        <p:txBody>
          <a:bodyPr/>
          <a:lstStyle>
            <a:lvl1pPr>
              <a:lnSpc>
                <a:spcPct val="110000"/>
              </a:lnSpc>
              <a:defRPr sz="24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282CB335-058D-2341-941A-D2329E3250AE}"/>
              </a:ext>
            </a:extLst>
          </p:cNvPr>
          <p:cNvSpPr>
            <a:spLocks noGrp="1"/>
          </p:cNvSpPr>
          <p:nvPr>
            <p:ph sz="half" idx="2"/>
          </p:nvPr>
        </p:nvSpPr>
        <p:spPr>
          <a:xfrm>
            <a:off x="6172200" y="1825625"/>
            <a:ext cx="5181600" cy="4351338"/>
          </a:xfrm>
        </p:spPr>
        <p:txBody>
          <a:bodyPr/>
          <a:lstStyle>
            <a:lvl1pPr>
              <a:lnSpc>
                <a:spcPct val="110000"/>
              </a:lnSpc>
              <a:defRPr sz="24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E88E2959-C72D-7640-AB28-C4B4BFDE4032}"/>
              </a:ext>
            </a:extLst>
          </p:cNvPr>
          <p:cNvSpPr>
            <a:spLocks noGrp="1"/>
          </p:cNvSpPr>
          <p:nvPr>
            <p:ph type="dt" sz="half" idx="10"/>
          </p:nvPr>
        </p:nvSpPr>
        <p:spPr/>
        <p:txBody>
          <a:bodyPr/>
          <a:lstStyle/>
          <a:p>
            <a:fld id="{CC60DDAB-EBD8-004E-BE99-D955A07F4103}" type="datetimeFigureOut">
              <a:rPr lang="en-US" smtClean="0"/>
              <a:pPr/>
              <a:t>10/7/2019</a:t>
            </a:fld>
            <a:endParaRPr lang="en-US"/>
          </a:p>
        </p:txBody>
      </p:sp>
      <p:sp>
        <p:nvSpPr>
          <p:cNvPr id="6" name="Footer Placeholder 5">
            <a:extLst>
              <a:ext uri="{FF2B5EF4-FFF2-40B4-BE49-F238E27FC236}">
                <a16:creationId xmlns:a16="http://schemas.microsoft.com/office/drawing/2014/main" id="{71C964C3-7E7A-604C-92F9-D9B953DFA11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EF930BC-A22F-034C-A1CE-B27B307DDE11}"/>
              </a:ext>
            </a:extLst>
          </p:cNvPr>
          <p:cNvSpPr>
            <a:spLocks noGrp="1"/>
          </p:cNvSpPr>
          <p:nvPr>
            <p:ph type="sldNum" sz="quarter" idx="12"/>
          </p:nvPr>
        </p:nvSpPr>
        <p:spPr/>
        <p:txBody>
          <a:bodyPr/>
          <a:lstStyle/>
          <a:p>
            <a:fld id="{13E720D1-33D3-BB45-AA0D-AFB41DB6A7F2}" type="slidenum">
              <a:rPr lang="en-US" smtClean="0"/>
              <a:pPr/>
              <a:t>‹#›</a:t>
            </a:fld>
            <a:endParaRPr lang="en-US"/>
          </a:p>
        </p:txBody>
      </p:sp>
      <p:sp>
        <p:nvSpPr>
          <p:cNvPr id="9" name="Title 1">
            <a:extLst>
              <a:ext uri="{FF2B5EF4-FFF2-40B4-BE49-F238E27FC236}">
                <a16:creationId xmlns:a16="http://schemas.microsoft.com/office/drawing/2014/main" id="{277B094F-6DB8-FD41-9088-43FAC8B86342}"/>
              </a:ext>
            </a:extLst>
          </p:cNvPr>
          <p:cNvSpPr>
            <a:spLocks noGrp="1"/>
          </p:cNvSpPr>
          <p:nvPr>
            <p:ph type="title"/>
          </p:nvPr>
        </p:nvSpPr>
        <p:spPr>
          <a:xfrm>
            <a:off x="838200" y="148881"/>
            <a:ext cx="10515600" cy="1325563"/>
          </a:xfrm>
        </p:spPr>
        <p:txBody>
          <a:bodyPr>
            <a:normAutofit/>
          </a:bodyPr>
          <a:lstStyle>
            <a:lvl1pPr>
              <a:defRPr sz="4000">
                <a:solidFill>
                  <a:schemeClr val="bg1"/>
                </a:solidFill>
              </a:defRPr>
            </a:lvl1pPr>
          </a:lstStyle>
          <a:p>
            <a:r>
              <a:rPr lang="en-US" dirty="0"/>
              <a:t>Click to edit Master title style</a:t>
            </a:r>
          </a:p>
        </p:txBody>
      </p:sp>
      <p:pic>
        <p:nvPicPr>
          <p:cNvPr id="10" name="Picture 9">
            <a:extLst>
              <a:ext uri="{FF2B5EF4-FFF2-40B4-BE49-F238E27FC236}">
                <a16:creationId xmlns:a16="http://schemas.microsoft.com/office/drawing/2014/main" id="{C1723E1E-C3DC-C240-9607-6EABC89935B6}"/>
              </a:ext>
            </a:extLst>
          </p:cNvPr>
          <p:cNvPicPr>
            <a:picLocks noChangeAspect="1"/>
          </p:cNvPicPr>
          <p:nvPr userDrawn="1"/>
        </p:nvPicPr>
        <p:blipFill>
          <a:blip r:embed="rId3"/>
          <a:stretch>
            <a:fillRect/>
          </a:stretch>
        </p:blipFill>
        <p:spPr>
          <a:xfrm>
            <a:off x="9933709" y="6132224"/>
            <a:ext cx="1872170" cy="502687"/>
          </a:xfrm>
          <a:prstGeom prst="rect">
            <a:avLst/>
          </a:prstGeom>
        </p:spPr>
      </p:pic>
    </p:spTree>
    <p:extLst>
      <p:ext uri="{BB962C8B-B14F-4D97-AF65-F5344CB8AC3E}">
        <p14:creationId xmlns:p14="http://schemas.microsoft.com/office/powerpoint/2010/main" val="156573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B1D33-5EFE-CC4C-BF78-F16931C99E4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2D3377E-943A-3044-AB42-3DBB93A760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4E33EFCA-D787-1C4C-A0E5-B999B7EA6226}"/>
              </a:ext>
            </a:extLst>
          </p:cNvPr>
          <p:cNvSpPr>
            <a:spLocks noGrp="1"/>
          </p:cNvSpPr>
          <p:nvPr>
            <p:ph sz="half" idx="2"/>
          </p:nvPr>
        </p:nvSpPr>
        <p:spPr>
          <a:xfrm>
            <a:off x="839788" y="2505075"/>
            <a:ext cx="5157787" cy="3684588"/>
          </a:xfrm>
        </p:spPr>
        <p:txBody>
          <a:bodyPr/>
          <a:lstStyle>
            <a:lvl1pPr>
              <a:defRPr sz="24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4EEA714E-4B87-5243-A533-095E3B0861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CC0A0D5-8779-9744-8B82-8A76AC2CCBDD}"/>
              </a:ext>
            </a:extLst>
          </p:cNvPr>
          <p:cNvSpPr>
            <a:spLocks noGrp="1"/>
          </p:cNvSpPr>
          <p:nvPr>
            <p:ph sz="quarter" idx="4"/>
          </p:nvPr>
        </p:nvSpPr>
        <p:spPr>
          <a:xfrm>
            <a:off x="6172200" y="2505075"/>
            <a:ext cx="5183188" cy="3684588"/>
          </a:xfrm>
        </p:spPr>
        <p:txBody>
          <a:bodyPr/>
          <a:lstStyle>
            <a:lvl1pPr>
              <a:defRPr sz="24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E09FAA94-D5D7-A04D-848B-16D7492DE783}"/>
              </a:ext>
            </a:extLst>
          </p:cNvPr>
          <p:cNvSpPr>
            <a:spLocks noGrp="1"/>
          </p:cNvSpPr>
          <p:nvPr>
            <p:ph type="dt" sz="half" idx="10"/>
          </p:nvPr>
        </p:nvSpPr>
        <p:spPr/>
        <p:txBody>
          <a:bodyPr/>
          <a:lstStyle/>
          <a:p>
            <a:fld id="{CC60DDAB-EBD8-004E-BE99-D955A07F4103}" type="datetimeFigureOut">
              <a:rPr lang="en-US" smtClean="0"/>
              <a:pPr/>
              <a:t>10/7/2019</a:t>
            </a:fld>
            <a:endParaRPr lang="en-US"/>
          </a:p>
        </p:txBody>
      </p:sp>
      <p:sp>
        <p:nvSpPr>
          <p:cNvPr id="8" name="Footer Placeholder 7">
            <a:extLst>
              <a:ext uri="{FF2B5EF4-FFF2-40B4-BE49-F238E27FC236}">
                <a16:creationId xmlns:a16="http://schemas.microsoft.com/office/drawing/2014/main" id="{73D56B4A-0531-9141-9097-7BF5DD33E53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9BDF3E8D-0085-3647-B3D0-782F53545740}"/>
              </a:ext>
            </a:extLst>
          </p:cNvPr>
          <p:cNvSpPr>
            <a:spLocks noGrp="1"/>
          </p:cNvSpPr>
          <p:nvPr>
            <p:ph type="sldNum" sz="quarter" idx="12"/>
          </p:nvPr>
        </p:nvSpPr>
        <p:spPr/>
        <p:txBody>
          <a:bodyPr/>
          <a:lstStyle/>
          <a:p>
            <a:fld id="{13E720D1-33D3-BB45-AA0D-AFB41DB6A7F2}" type="slidenum">
              <a:rPr lang="en-US" smtClean="0"/>
              <a:pPr/>
              <a:t>‹#›</a:t>
            </a:fld>
            <a:endParaRPr lang="en-US"/>
          </a:p>
        </p:txBody>
      </p:sp>
      <p:pic>
        <p:nvPicPr>
          <p:cNvPr id="10" name="Picture 9">
            <a:extLst>
              <a:ext uri="{FF2B5EF4-FFF2-40B4-BE49-F238E27FC236}">
                <a16:creationId xmlns:a16="http://schemas.microsoft.com/office/drawing/2014/main" id="{9423BF58-3631-D940-A910-E1A81F407C5E}"/>
              </a:ext>
            </a:extLst>
          </p:cNvPr>
          <p:cNvPicPr>
            <a:picLocks noChangeAspect="1"/>
          </p:cNvPicPr>
          <p:nvPr userDrawn="1"/>
        </p:nvPicPr>
        <p:blipFill>
          <a:blip r:embed="rId2"/>
          <a:stretch>
            <a:fillRect/>
          </a:stretch>
        </p:blipFill>
        <p:spPr>
          <a:xfrm>
            <a:off x="9933709" y="6132224"/>
            <a:ext cx="1872170" cy="502687"/>
          </a:xfrm>
          <a:prstGeom prst="rect">
            <a:avLst/>
          </a:prstGeom>
        </p:spPr>
      </p:pic>
    </p:spTree>
    <p:extLst>
      <p:ext uri="{BB962C8B-B14F-4D97-AF65-F5344CB8AC3E}">
        <p14:creationId xmlns:p14="http://schemas.microsoft.com/office/powerpoint/2010/main" val="3208396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30312-2C72-824D-8576-F8E55E1620D0}"/>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19CD4498-4352-6F4F-A86B-C76D3616C3EF}"/>
              </a:ext>
            </a:extLst>
          </p:cNvPr>
          <p:cNvSpPr>
            <a:spLocks noGrp="1"/>
          </p:cNvSpPr>
          <p:nvPr>
            <p:ph type="dt" sz="half" idx="10"/>
          </p:nvPr>
        </p:nvSpPr>
        <p:spPr/>
        <p:txBody>
          <a:bodyPr/>
          <a:lstStyle/>
          <a:p>
            <a:fld id="{CC60DDAB-EBD8-004E-BE99-D955A07F4103}" type="datetimeFigureOut">
              <a:rPr lang="en-US" smtClean="0"/>
              <a:pPr/>
              <a:t>10/7/2019</a:t>
            </a:fld>
            <a:endParaRPr lang="en-US"/>
          </a:p>
        </p:txBody>
      </p:sp>
      <p:sp>
        <p:nvSpPr>
          <p:cNvPr id="4" name="Footer Placeholder 3">
            <a:extLst>
              <a:ext uri="{FF2B5EF4-FFF2-40B4-BE49-F238E27FC236}">
                <a16:creationId xmlns:a16="http://schemas.microsoft.com/office/drawing/2014/main" id="{262D2B0B-9BC5-6944-ADA8-D13EABA6ACF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9218717E-B09B-6848-B53C-B005625499B8}"/>
              </a:ext>
            </a:extLst>
          </p:cNvPr>
          <p:cNvSpPr>
            <a:spLocks noGrp="1"/>
          </p:cNvSpPr>
          <p:nvPr>
            <p:ph type="sldNum" sz="quarter" idx="12"/>
          </p:nvPr>
        </p:nvSpPr>
        <p:spPr/>
        <p:txBody>
          <a:bodyPr/>
          <a:lstStyle/>
          <a:p>
            <a:fld id="{13E720D1-33D3-BB45-AA0D-AFB41DB6A7F2}" type="slidenum">
              <a:rPr lang="en-US" smtClean="0"/>
              <a:pPr/>
              <a:t>‹#›</a:t>
            </a:fld>
            <a:endParaRPr lang="en-US"/>
          </a:p>
        </p:txBody>
      </p:sp>
      <p:pic>
        <p:nvPicPr>
          <p:cNvPr id="6" name="Picture 5">
            <a:extLst>
              <a:ext uri="{FF2B5EF4-FFF2-40B4-BE49-F238E27FC236}">
                <a16:creationId xmlns:a16="http://schemas.microsoft.com/office/drawing/2014/main" id="{C9A71A7D-FDDE-F845-AD80-5C8CC12A651A}"/>
              </a:ext>
            </a:extLst>
          </p:cNvPr>
          <p:cNvPicPr>
            <a:picLocks noChangeAspect="1"/>
          </p:cNvPicPr>
          <p:nvPr userDrawn="1"/>
        </p:nvPicPr>
        <p:blipFill>
          <a:blip r:embed="rId2"/>
          <a:stretch>
            <a:fillRect/>
          </a:stretch>
        </p:blipFill>
        <p:spPr>
          <a:xfrm>
            <a:off x="9933709" y="6132224"/>
            <a:ext cx="1872170" cy="502687"/>
          </a:xfrm>
          <a:prstGeom prst="rect">
            <a:avLst/>
          </a:prstGeom>
        </p:spPr>
      </p:pic>
    </p:spTree>
    <p:extLst>
      <p:ext uri="{BB962C8B-B14F-4D97-AF65-F5344CB8AC3E}">
        <p14:creationId xmlns:p14="http://schemas.microsoft.com/office/powerpoint/2010/main" val="1834715137"/>
      </p:ext>
    </p:extLst>
  </p:cSld>
  <p:clrMapOvr>
    <a:masterClrMapping/>
  </p:clrMapOvr>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E508DB-3FC5-BD48-B49B-8100AFAD36A5}"/>
              </a:ext>
            </a:extLst>
          </p:cNvPr>
          <p:cNvSpPr>
            <a:spLocks noGrp="1"/>
          </p:cNvSpPr>
          <p:nvPr>
            <p:ph type="dt" sz="half" idx="10"/>
          </p:nvPr>
        </p:nvSpPr>
        <p:spPr/>
        <p:txBody>
          <a:bodyPr/>
          <a:lstStyle/>
          <a:p>
            <a:fld id="{CC60DDAB-EBD8-004E-BE99-D955A07F4103}" type="datetimeFigureOut">
              <a:rPr lang="en-US" smtClean="0"/>
              <a:pPr/>
              <a:t>10/7/2019</a:t>
            </a:fld>
            <a:endParaRPr lang="en-US"/>
          </a:p>
        </p:txBody>
      </p:sp>
      <p:sp>
        <p:nvSpPr>
          <p:cNvPr id="3" name="Footer Placeholder 2">
            <a:extLst>
              <a:ext uri="{FF2B5EF4-FFF2-40B4-BE49-F238E27FC236}">
                <a16:creationId xmlns:a16="http://schemas.microsoft.com/office/drawing/2014/main" id="{424C6A0A-AD8F-6D4D-A255-E695AD316F5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1C3CF4B5-6391-144B-9588-643F51D64AEA}"/>
              </a:ext>
            </a:extLst>
          </p:cNvPr>
          <p:cNvSpPr>
            <a:spLocks noGrp="1"/>
          </p:cNvSpPr>
          <p:nvPr>
            <p:ph type="sldNum" sz="quarter" idx="12"/>
          </p:nvPr>
        </p:nvSpPr>
        <p:spPr/>
        <p:txBody>
          <a:bodyPr/>
          <a:lstStyle/>
          <a:p>
            <a:fld id="{13E720D1-33D3-BB45-AA0D-AFB41DB6A7F2}" type="slidenum">
              <a:rPr lang="en-US" smtClean="0"/>
              <a:pPr/>
              <a:t>‹#›</a:t>
            </a:fld>
            <a:endParaRPr lang="en-US"/>
          </a:p>
        </p:txBody>
      </p:sp>
    </p:spTree>
    <p:extLst>
      <p:ext uri="{BB962C8B-B14F-4D97-AF65-F5344CB8AC3E}">
        <p14:creationId xmlns:p14="http://schemas.microsoft.com/office/powerpoint/2010/main" val="2559161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1C23E-86BE-904A-8CD6-F05E0021A5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87AA189-F9BE-C84D-B810-12D9D30650E8}"/>
              </a:ext>
            </a:extLst>
          </p:cNvPr>
          <p:cNvSpPr>
            <a:spLocks noGrp="1"/>
          </p:cNvSpPr>
          <p:nvPr>
            <p:ph idx="1"/>
          </p:nvPr>
        </p:nvSpPr>
        <p:spPr>
          <a:xfrm>
            <a:off x="5183188" y="987425"/>
            <a:ext cx="6172200" cy="4873625"/>
          </a:xfrm>
        </p:spPr>
        <p:txBody>
          <a:bodyPr/>
          <a:lstStyle>
            <a:lvl1pPr>
              <a:defRPr sz="2400"/>
            </a:lvl1pPr>
            <a:lvl2pPr>
              <a:defRPr sz="24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2BDE5B6F-8CFA-D94D-A179-42E6BCB206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7EE344D-4F65-634B-A54C-A064D1E25908}"/>
              </a:ext>
            </a:extLst>
          </p:cNvPr>
          <p:cNvSpPr>
            <a:spLocks noGrp="1"/>
          </p:cNvSpPr>
          <p:nvPr>
            <p:ph type="dt" sz="half" idx="10"/>
          </p:nvPr>
        </p:nvSpPr>
        <p:spPr/>
        <p:txBody>
          <a:bodyPr/>
          <a:lstStyle/>
          <a:p>
            <a:fld id="{CC60DDAB-EBD8-004E-BE99-D955A07F4103}" type="datetimeFigureOut">
              <a:rPr lang="en-US" smtClean="0"/>
              <a:pPr/>
              <a:t>10/7/2019</a:t>
            </a:fld>
            <a:endParaRPr lang="en-US"/>
          </a:p>
        </p:txBody>
      </p:sp>
      <p:sp>
        <p:nvSpPr>
          <p:cNvPr id="6" name="Footer Placeholder 5">
            <a:extLst>
              <a:ext uri="{FF2B5EF4-FFF2-40B4-BE49-F238E27FC236}">
                <a16:creationId xmlns:a16="http://schemas.microsoft.com/office/drawing/2014/main" id="{EC9D5C7A-3FA3-BC40-80B0-94D1DA28692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D24F4C0-9449-CA46-8ACB-860E67FF0686}"/>
              </a:ext>
            </a:extLst>
          </p:cNvPr>
          <p:cNvSpPr>
            <a:spLocks noGrp="1"/>
          </p:cNvSpPr>
          <p:nvPr>
            <p:ph type="sldNum" sz="quarter" idx="12"/>
          </p:nvPr>
        </p:nvSpPr>
        <p:spPr/>
        <p:txBody>
          <a:bodyPr/>
          <a:lstStyle/>
          <a:p>
            <a:fld id="{13E720D1-33D3-BB45-AA0D-AFB41DB6A7F2}" type="slidenum">
              <a:rPr lang="en-US" smtClean="0"/>
              <a:pPr/>
              <a:t>‹#›</a:t>
            </a:fld>
            <a:endParaRPr lang="en-US"/>
          </a:p>
        </p:txBody>
      </p:sp>
    </p:spTree>
    <p:extLst>
      <p:ext uri="{BB962C8B-B14F-4D97-AF65-F5344CB8AC3E}">
        <p14:creationId xmlns:p14="http://schemas.microsoft.com/office/powerpoint/2010/main" val="2602380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ED2F08-0F4E-D94D-A51C-FBDE21177C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8763D08-60D6-4E42-9FB3-9B2D24F20A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A7E2F9D-0494-A746-B047-4EB13F6AEF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60DDAB-EBD8-004E-BE99-D955A07F4103}" type="datetimeFigureOut">
              <a:rPr lang="en-US" smtClean="0"/>
              <a:pPr/>
              <a:t>10/7/2019</a:t>
            </a:fld>
            <a:endParaRPr lang="en-US"/>
          </a:p>
        </p:txBody>
      </p:sp>
      <p:sp>
        <p:nvSpPr>
          <p:cNvPr id="6" name="Slide Number Placeholder 5">
            <a:extLst>
              <a:ext uri="{FF2B5EF4-FFF2-40B4-BE49-F238E27FC236}">
                <a16:creationId xmlns:a16="http://schemas.microsoft.com/office/drawing/2014/main" id="{AFC027E1-6E5D-C04D-9C53-20E3B0D961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E720D1-33D3-BB45-AA0D-AFB41DB6A7F2}" type="slidenum">
              <a:rPr lang="en-US" smtClean="0"/>
              <a:pPr/>
              <a:t>‹#›</a:t>
            </a:fld>
            <a:endParaRPr lang="en-US"/>
          </a:p>
        </p:txBody>
      </p:sp>
      <p:sp>
        <p:nvSpPr>
          <p:cNvPr id="7" name="Footer Placeholder 6">
            <a:extLst>
              <a:ext uri="{FF2B5EF4-FFF2-40B4-BE49-F238E27FC236}">
                <a16:creationId xmlns:a16="http://schemas.microsoft.com/office/drawing/2014/main" id="{9545484F-0820-6042-9A3D-8D74E61D70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3180459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000" b="1" kern="1200">
          <a:solidFill>
            <a:schemeClr val="accent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548" userDrawn="1">
          <p15:clr>
            <a:srgbClr val="F26B43"/>
          </p15:clr>
        </p15:guide>
        <p15:guide id="2" pos="5110" userDrawn="1">
          <p15:clr>
            <a:srgbClr val="F26B43"/>
          </p15:clr>
        </p15:guide>
        <p15:guide id="3" orient="horz" pos="2772" userDrawn="1">
          <p15:clr>
            <a:srgbClr val="F26B43"/>
          </p15:clr>
        </p15:guide>
        <p15:guide id="4" pos="257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4.sv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4.sv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4.sv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4.sv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4.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CA843D4-5965-4828-B80F-AE70FA8C16B4}"/>
              </a:ext>
            </a:extLst>
          </p:cNvPr>
          <p:cNvPicPr>
            <a:picLocks noChangeAspect="1"/>
          </p:cNvPicPr>
          <p:nvPr/>
        </p:nvPicPr>
        <p:blipFill>
          <a:blip r:embed="rId2"/>
          <a:stretch>
            <a:fillRect/>
          </a:stretch>
        </p:blipFill>
        <p:spPr>
          <a:xfrm>
            <a:off x="8051744" y="5478928"/>
            <a:ext cx="3374242" cy="771742"/>
          </a:xfrm>
          <a:prstGeom prst="rect">
            <a:avLst/>
          </a:prstGeom>
        </p:spPr>
      </p:pic>
      <p:sp>
        <p:nvSpPr>
          <p:cNvPr id="12" name="Title 1">
            <a:extLst>
              <a:ext uri="{FF2B5EF4-FFF2-40B4-BE49-F238E27FC236}">
                <a16:creationId xmlns:a16="http://schemas.microsoft.com/office/drawing/2014/main" id="{B53E2949-10FE-482A-89B9-F7ADAEC29EA2}"/>
              </a:ext>
            </a:extLst>
          </p:cNvPr>
          <p:cNvSpPr txBox="1">
            <a:spLocks/>
          </p:cNvSpPr>
          <p:nvPr/>
        </p:nvSpPr>
        <p:spPr>
          <a:xfrm>
            <a:off x="424543" y="2775856"/>
            <a:ext cx="11495317"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a:lstStyle>
          <a:p>
            <a:r>
              <a:rPr lang="en-US" sz="6000" dirty="0">
                <a:solidFill>
                  <a:schemeClr val="bg1"/>
                </a:solidFill>
              </a:rPr>
              <a:t>‘Courageous Conversations’</a:t>
            </a:r>
          </a:p>
          <a:p>
            <a:r>
              <a:rPr lang="en-US" sz="4000" dirty="0">
                <a:solidFill>
                  <a:schemeClr val="bg1"/>
                </a:solidFill>
              </a:rPr>
              <a:t>  Primary Care Training Workshop</a:t>
            </a:r>
          </a:p>
        </p:txBody>
      </p:sp>
      <p:pic>
        <p:nvPicPr>
          <p:cNvPr id="6" name="Picture 5">
            <a:extLst>
              <a:ext uri="{FF2B5EF4-FFF2-40B4-BE49-F238E27FC236}">
                <a16:creationId xmlns:a16="http://schemas.microsoft.com/office/drawing/2014/main" id="{96EA9DFD-5E51-4B18-97AB-E24CFF557A94}"/>
              </a:ext>
            </a:extLst>
          </p:cNvPr>
          <p:cNvPicPr>
            <a:picLocks noChangeAspect="1"/>
          </p:cNvPicPr>
          <p:nvPr/>
        </p:nvPicPr>
        <p:blipFill>
          <a:blip r:embed="rId3"/>
          <a:stretch>
            <a:fillRect/>
          </a:stretch>
        </p:blipFill>
        <p:spPr>
          <a:xfrm>
            <a:off x="686263" y="899071"/>
            <a:ext cx="6188063" cy="1046854"/>
          </a:xfrm>
          <a:prstGeom prst="rect">
            <a:avLst/>
          </a:prstGeom>
        </p:spPr>
      </p:pic>
    </p:spTree>
    <p:extLst>
      <p:ext uri="{BB962C8B-B14F-4D97-AF65-F5344CB8AC3E}">
        <p14:creationId xmlns:p14="http://schemas.microsoft.com/office/powerpoint/2010/main" val="467044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n external file that holds a picture, illustration, etc.&#10;Object name is murs239905.f1.jpg">
            <a:extLst>
              <a:ext uri="{FF2B5EF4-FFF2-40B4-BE49-F238E27FC236}">
                <a16:creationId xmlns:a16="http://schemas.microsoft.com/office/drawing/2014/main" id="{C65C91FB-49AB-4D55-8414-87DFBC294F32}"/>
              </a:ext>
            </a:extLst>
          </p:cNvPr>
          <p:cNvPicPr/>
          <p:nvPr/>
        </p:nvPicPr>
        <p:blipFill>
          <a:blip r:embed="rId3" cstate="print"/>
          <a:srcRect t="-2056" b="66542"/>
          <a:stretch>
            <a:fillRect/>
          </a:stretch>
        </p:blipFill>
        <p:spPr bwMode="auto">
          <a:xfrm>
            <a:off x="1584960" y="-174075"/>
            <a:ext cx="9307629" cy="6388608"/>
          </a:xfrm>
          <a:prstGeom prst="rect">
            <a:avLst/>
          </a:prstGeom>
          <a:noFill/>
        </p:spPr>
      </p:pic>
      <p:sp>
        <p:nvSpPr>
          <p:cNvPr id="3" name="TextBox 2">
            <a:extLst>
              <a:ext uri="{FF2B5EF4-FFF2-40B4-BE49-F238E27FC236}">
                <a16:creationId xmlns:a16="http://schemas.microsoft.com/office/drawing/2014/main" id="{CB22FE8D-1534-4E25-BC34-78A98BACE19A}"/>
              </a:ext>
            </a:extLst>
          </p:cNvPr>
          <p:cNvSpPr txBox="1"/>
          <p:nvPr/>
        </p:nvSpPr>
        <p:spPr>
          <a:xfrm>
            <a:off x="1582251" y="6214533"/>
            <a:ext cx="3243196" cy="646331"/>
          </a:xfrm>
          <a:prstGeom prst="rect">
            <a:avLst/>
          </a:prstGeom>
          <a:noFill/>
        </p:spPr>
        <p:txBody>
          <a:bodyPr wrap="none" rtlCol="0">
            <a:spAutoFit/>
          </a:bodyPr>
          <a:lstStyle/>
          <a:p>
            <a:r>
              <a:rPr lang="en-GB" sz="900" dirty="0"/>
              <a:t>Illness trajectories and palliative care</a:t>
            </a:r>
          </a:p>
          <a:p>
            <a:r>
              <a:rPr lang="en-GB" sz="900" dirty="0"/>
              <a:t>Scott A Murry, Marilyn Kendall, Kirsty Boyd and Aziz Sheikh</a:t>
            </a:r>
          </a:p>
          <a:p>
            <a:r>
              <a:rPr lang="en-GB" sz="900" dirty="0"/>
              <a:t>BMJ 2005;330;1007-1011</a:t>
            </a:r>
          </a:p>
          <a:p>
            <a:r>
              <a:rPr lang="en-GB" sz="900" dirty="0"/>
              <a:t>Doi:10.1136/bmj.330.7498.1007</a:t>
            </a:r>
          </a:p>
        </p:txBody>
      </p:sp>
    </p:spTree>
    <p:extLst>
      <p:ext uri="{BB962C8B-B14F-4D97-AF65-F5344CB8AC3E}">
        <p14:creationId xmlns:p14="http://schemas.microsoft.com/office/powerpoint/2010/main" val="26820394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n external file that holds a picture, illustration, etc.&#10;Object name is murs239905.f1.jpg">
            <a:extLst>
              <a:ext uri="{FF2B5EF4-FFF2-40B4-BE49-F238E27FC236}">
                <a16:creationId xmlns:a16="http://schemas.microsoft.com/office/drawing/2014/main" id="{B58E99C1-B337-4658-95A1-14741ACD8AEB}"/>
              </a:ext>
            </a:extLst>
          </p:cNvPr>
          <p:cNvPicPr/>
          <p:nvPr/>
        </p:nvPicPr>
        <p:blipFill>
          <a:blip r:embed="rId3" cstate="print"/>
          <a:srcRect t="33551" b="33925"/>
          <a:stretch>
            <a:fillRect/>
          </a:stretch>
        </p:blipFill>
        <p:spPr bwMode="auto">
          <a:xfrm>
            <a:off x="1106905" y="481263"/>
            <a:ext cx="10012199" cy="5754267"/>
          </a:xfrm>
          <a:prstGeom prst="rect">
            <a:avLst/>
          </a:prstGeom>
          <a:noFill/>
        </p:spPr>
      </p:pic>
      <p:sp>
        <p:nvSpPr>
          <p:cNvPr id="3" name="TextBox 2">
            <a:extLst>
              <a:ext uri="{FF2B5EF4-FFF2-40B4-BE49-F238E27FC236}">
                <a16:creationId xmlns:a16="http://schemas.microsoft.com/office/drawing/2014/main" id="{9A1ADE36-AF58-4A04-8EDE-2F652C3C79F4}"/>
              </a:ext>
            </a:extLst>
          </p:cNvPr>
          <p:cNvSpPr txBox="1"/>
          <p:nvPr/>
        </p:nvSpPr>
        <p:spPr>
          <a:xfrm>
            <a:off x="1133856" y="6235530"/>
            <a:ext cx="3243196" cy="646331"/>
          </a:xfrm>
          <a:prstGeom prst="rect">
            <a:avLst/>
          </a:prstGeom>
          <a:noFill/>
        </p:spPr>
        <p:txBody>
          <a:bodyPr wrap="none" rtlCol="0">
            <a:spAutoFit/>
          </a:bodyPr>
          <a:lstStyle/>
          <a:p>
            <a:r>
              <a:rPr lang="en-GB" sz="900" dirty="0"/>
              <a:t>Illness trajectories and palliative care</a:t>
            </a:r>
          </a:p>
          <a:p>
            <a:r>
              <a:rPr lang="en-GB" sz="900" dirty="0"/>
              <a:t>Scott A Murry, Marilyn Kendall, Kirsty Boyd and Aziz Sheikh</a:t>
            </a:r>
          </a:p>
          <a:p>
            <a:r>
              <a:rPr lang="en-GB" sz="900" dirty="0"/>
              <a:t>BMJ 2005;330;1007-1011</a:t>
            </a:r>
          </a:p>
          <a:p>
            <a:r>
              <a:rPr lang="en-GB" sz="900" dirty="0"/>
              <a:t>Doi:10.1136/bmj.330.7498.1007</a:t>
            </a:r>
          </a:p>
        </p:txBody>
      </p:sp>
    </p:spTree>
    <p:extLst>
      <p:ext uri="{BB962C8B-B14F-4D97-AF65-F5344CB8AC3E}">
        <p14:creationId xmlns:p14="http://schemas.microsoft.com/office/powerpoint/2010/main" val="35555050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n external file that holds a picture, illustration, etc.&#10;Object name is murs239905.f1.jpg"/>
          <p:cNvPicPr/>
          <p:nvPr/>
        </p:nvPicPr>
        <p:blipFill>
          <a:blip r:embed="rId2" cstate="print"/>
          <a:srcRect t="66075"/>
          <a:stretch>
            <a:fillRect/>
          </a:stretch>
        </p:blipFill>
        <p:spPr bwMode="auto">
          <a:xfrm>
            <a:off x="623392" y="548680"/>
            <a:ext cx="10753195" cy="5832648"/>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7B226BE-5393-4E88-8383-51AE9227B930}"/>
              </a:ext>
            </a:extLst>
          </p:cNvPr>
          <p:cNvSpPr>
            <a:spLocks noGrp="1"/>
          </p:cNvSpPr>
          <p:nvPr>
            <p:ph type="title"/>
          </p:nvPr>
        </p:nvSpPr>
        <p:spPr/>
        <p:txBody>
          <a:bodyPr/>
          <a:lstStyle/>
          <a:p>
            <a:r>
              <a:rPr lang="en-GB" dirty="0"/>
              <a:t>The changing outcomes for People Living With Cancer (PLWC)</a:t>
            </a:r>
          </a:p>
        </p:txBody>
      </p:sp>
      <p:sp>
        <p:nvSpPr>
          <p:cNvPr id="4" name="Content Placeholder 3">
            <a:extLst>
              <a:ext uri="{FF2B5EF4-FFF2-40B4-BE49-F238E27FC236}">
                <a16:creationId xmlns:a16="http://schemas.microsoft.com/office/drawing/2014/main" id="{0A14DA1C-A29A-4F66-A53D-933C1B07645C}"/>
              </a:ext>
            </a:extLst>
          </p:cNvPr>
          <p:cNvSpPr>
            <a:spLocks noGrp="1"/>
          </p:cNvSpPr>
          <p:nvPr>
            <p:ph idx="1"/>
          </p:nvPr>
        </p:nvSpPr>
        <p:spPr>
          <a:xfrm>
            <a:off x="984504" y="2020697"/>
            <a:ext cx="9598152" cy="4351338"/>
          </a:xfrm>
        </p:spPr>
        <p:txBody>
          <a:bodyPr>
            <a:normAutofit/>
          </a:bodyPr>
          <a:lstStyle/>
          <a:p>
            <a:r>
              <a:rPr lang="en-GB" dirty="0"/>
              <a:t>The experience with cancer is unique to the individual</a:t>
            </a:r>
          </a:p>
          <a:p>
            <a:r>
              <a:rPr lang="en-GB" dirty="0"/>
              <a:t>The trajectory for people after a cancer diagnosis can be very different, even with the same tumour type</a:t>
            </a:r>
          </a:p>
          <a:p>
            <a:r>
              <a:rPr lang="en-GB" dirty="0"/>
              <a:t>This can leave PLWC with a lot of uncertainty</a:t>
            </a:r>
          </a:p>
          <a:p>
            <a:r>
              <a:rPr lang="en-GB" dirty="0"/>
              <a:t>Likewise, as PCPs, we can often have much uncertainty as to what someone should expect whether it be about treatment or prognosis</a:t>
            </a:r>
          </a:p>
          <a:p>
            <a:r>
              <a:rPr lang="en-GB" dirty="0"/>
              <a:t>As the cancer landscape changes, as PCPs, we may find ourselves needing to have different conversations with people about cancer</a:t>
            </a:r>
          </a:p>
        </p:txBody>
      </p:sp>
    </p:spTree>
    <p:extLst>
      <p:ext uri="{BB962C8B-B14F-4D97-AF65-F5344CB8AC3E}">
        <p14:creationId xmlns:p14="http://schemas.microsoft.com/office/powerpoint/2010/main" val="29578398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descr="5.2.jpg">
            <a:extLst>
              <a:ext uri="{FF2B5EF4-FFF2-40B4-BE49-F238E27FC236}">
                <a16:creationId xmlns:a16="http://schemas.microsoft.com/office/drawing/2014/main" id="{C969F794-AC76-4942-A503-58E470C88A33}"/>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109705" y="1652617"/>
            <a:ext cx="7013574" cy="475135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1267" name="AutoShape 2">
            <a:extLst>
              <a:ext uri="{FF2B5EF4-FFF2-40B4-BE49-F238E27FC236}">
                <a16:creationId xmlns:a16="http://schemas.microsoft.com/office/drawing/2014/main" id="{DD16A2EA-2C91-8246-B72B-112D6C1BD5D6}"/>
              </a:ext>
            </a:extLst>
          </p:cNvPr>
          <p:cNvSpPr>
            <a:spLocks/>
          </p:cNvSpPr>
          <p:nvPr/>
        </p:nvSpPr>
        <p:spPr bwMode="auto">
          <a:xfrm>
            <a:off x="2236789" y="1840681"/>
            <a:ext cx="3965575" cy="22225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5693" tIns="35693" rIns="35693" bIns="35693"/>
          <a:lstStyle>
            <a:lvl1pPr defTabSz="423863">
              <a:spcAft>
                <a:spcPct val="35000"/>
              </a:spcAft>
              <a:defRPr sz="2400">
                <a:solidFill>
                  <a:schemeClr val="tx1"/>
                </a:solidFill>
                <a:latin typeface="Arial" panose="020B0604020202020204" pitchFamily="34" charset="0"/>
              </a:defRPr>
            </a:lvl1pPr>
            <a:lvl2pPr marL="742950" indent="-285750" defTabSz="423863">
              <a:spcAft>
                <a:spcPct val="35000"/>
              </a:spcAft>
              <a:buChar char="•"/>
              <a:defRPr sz="2400">
                <a:solidFill>
                  <a:schemeClr val="tx1"/>
                </a:solidFill>
                <a:latin typeface="Arial" panose="020B0604020202020204" pitchFamily="34" charset="0"/>
              </a:defRPr>
            </a:lvl2pPr>
            <a:lvl3pPr marL="1143000" indent="-228600" defTabSz="423863">
              <a:spcAft>
                <a:spcPct val="35000"/>
              </a:spcAft>
              <a:buFont typeface="Arial" panose="020B0604020202020204" pitchFamily="34" charset="0"/>
              <a:buChar char="-"/>
              <a:defRPr sz="2400">
                <a:solidFill>
                  <a:schemeClr val="tx1"/>
                </a:solidFill>
                <a:latin typeface="Arial" panose="020B0604020202020204" pitchFamily="34" charset="0"/>
              </a:defRPr>
            </a:lvl3pPr>
            <a:lvl4pPr marL="1600200" indent="-228600" defTabSz="423863">
              <a:spcAft>
                <a:spcPct val="35000"/>
              </a:spcAft>
              <a:buChar char="•"/>
              <a:defRPr sz="2400">
                <a:solidFill>
                  <a:schemeClr val="tx1"/>
                </a:solidFill>
                <a:latin typeface="Arial" panose="020B0604020202020204" pitchFamily="34" charset="0"/>
              </a:defRPr>
            </a:lvl4pPr>
            <a:lvl5pPr marL="2057400" indent="-228600" defTabSz="423863">
              <a:spcAft>
                <a:spcPct val="35000"/>
              </a:spcAft>
              <a:buFont typeface="Arial" panose="020B0604020202020204" pitchFamily="34" charset="0"/>
              <a:buChar char="-"/>
              <a:defRPr sz="2400">
                <a:solidFill>
                  <a:schemeClr val="tx1"/>
                </a:solidFill>
                <a:latin typeface="Arial" panose="020B0604020202020204" pitchFamily="34" charset="0"/>
              </a:defRPr>
            </a:lvl5pPr>
            <a:lvl6pPr marL="2514600" indent="-228600" defTabSz="423863" eaLnBrk="0" fontAlgn="base" hangingPunct="0">
              <a:spcBef>
                <a:spcPct val="0"/>
              </a:spcBef>
              <a:spcAft>
                <a:spcPct val="35000"/>
              </a:spcAft>
              <a:buFont typeface="Arial" panose="020B0604020202020204" pitchFamily="34" charset="0"/>
              <a:buChar char="-"/>
              <a:defRPr sz="2400">
                <a:solidFill>
                  <a:schemeClr val="tx1"/>
                </a:solidFill>
                <a:latin typeface="Arial" panose="020B0604020202020204" pitchFamily="34" charset="0"/>
              </a:defRPr>
            </a:lvl6pPr>
            <a:lvl7pPr marL="2971800" indent="-228600" defTabSz="423863" eaLnBrk="0" fontAlgn="base" hangingPunct="0">
              <a:spcBef>
                <a:spcPct val="0"/>
              </a:spcBef>
              <a:spcAft>
                <a:spcPct val="35000"/>
              </a:spcAft>
              <a:buFont typeface="Arial" panose="020B0604020202020204" pitchFamily="34" charset="0"/>
              <a:buChar char="-"/>
              <a:defRPr sz="2400">
                <a:solidFill>
                  <a:schemeClr val="tx1"/>
                </a:solidFill>
                <a:latin typeface="Arial" panose="020B0604020202020204" pitchFamily="34" charset="0"/>
              </a:defRPr>
            </a:lvl7pPr>
            <a:lvl8pPr marL="3429000" indent="-228600" defTabSz="423863" eaLnBrk="0" fontAlgn="base" hangingPunct="0">
              <a:spcBef>
                <a:spcPct val="0"/>
              </a:spcBef>
              <a:spcAft>
                <a:spcPct val="35000"/>
              </a:spcAft>
              <a:buFont typeface="Arial" panose="020B0604020202020204" pitchFamily="34" charset="0"/>
              <a:buChar char="-"/>
              <a:defRPr sz="2400">
                <a:solidFill>
                  <a:schemeClr val="tx1"/>
                </a:solidFill>
                <a:latin typeface="Arial" panose="020B0604020202020204" pitchFamily="34" charset="0"/>
              </a:defRPr>
            </a:lvl8pPr>
            <a:lvl9pPr marL="3886200" indent="-228600" defTabSz="423863" eaLnBrk="0" fontAlgn="base" hangingPunct="0">
              <a:spcBef>
                <a:spcPct val="0"/>
              </a:spcBef>
              <a:spcAft>
                <a:spcPct val="35000"/>
              </a:spcAft>
              <a:buFont typeface="Arial" panose="020B0604020202020204" pitchFamily="34" charset="0"/>
              <a:buChar char="-"/>
              <a:defRPr sz="2400">
                <a:solidFill>
                  <a:schemeClr val="tx1"/>
                </a:solidFill>
                <a:latin typeface="Arial" panose="020B0604020202020204" pitchFamily="34" charset="0"/>
              </a:defRPr>
            </a:lvl9pPr>
          </a:lstStyle>
          <a:p>
            <a:pPr eaLnBrk="1" hangingPunct="1">
              <a:spcAft>
                <a:spcPct val="0"/>
              </a:spcAft>
            </a:pPr>
            <a:r>
              <a:rPr lang="en-US" altLang="en-US" sz="1100" b="1" dirty="0">
                <a:solidFill>
                  <a:srgbClr val="000000"/>
                </a:solidFill>
                <a:latin typeface="Calibri" panose="020F0502020204030204" pitchFamily="34" charset="0"/>
                <a:sym typeface="Calibri" panose="020F0502020204030204" pitchFamily="34" charset="0"/>
              </a:rPr>
              <a:t>Total Prevalence – now </a:t>
            </a:r>
            <a:endParaRPr lang="en-US" altLang="en-US" dirty="0">
              <a:solidFill>
                <a:srgbClr val="000000"/>
              </a:solidFill>
              <a:latin typeface="Calibri" panose="020F0502020204030204" pitchFamily="34" charset="0"/>
              <a:sym typeface="Calibri" panose="020F0502020204030204" pitchFamily="34" charset="0"/>
            </a:endParaRPr>
          </a:p>
        </p:txBody>
      </p:sp>
      <p:sp>
        <p:nvSpPr>
          <p:cNvPr id="11268" name="AutoShape 3">
            <a:extLst>
              <a:ext uri="{FF2B5EF4-FFF2-40B4-BE49-F238E27FC236}">
                <a16:creationId xmlns:a16="http://schemas.microsoft.com/office/drawing/2014/main" id="{D33FD097-0AC7-4A4C-BA3E-8A5AE5F1FFA5}"/>
              </a:ext>
            </a:extLst>
          </p:cNvPr>
          <p:cNvSpPr>
            <a:spLocks/>
          </p:cNvSpPr>
          <p:nvPr/>
        </p:nvSpPr>
        <p:spPr bwMode="auto">
          <a:xfrm>
            <a:off x="2236789" y="3677413"/>
            <a:ext cx="3965575" cy="22225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5693" tIns="35693" rIns="35693" bIns="35693"/>
          <a:lstStyle>
            <a:lvl1pPr defTabSz="423863">
              <a:spcAft>
                <a:spcPct val="35000"/>
              </a:spcAft>
              <a:defRPr sz="2400">
                <a:solidFill>
                  <a:schemeClr val="tx1"/>
                </a:solidFill>
                <a:latin typeface="Arial" panose="020B0604020202020204" pitchFamily="34" charset="0"/>
              </a:defRPr>
            </a:lvl1pPr>
            <a:lvl2pPr marL="742950" indent="-285750" defTabSz="423863">
              <a:spcAft>
                <a:spcPct val="35000"/>
              </a:spcAft>
              <a:buChar char="•"/>
              <a:defRPr sz="2400">
                <a:solidFill>
                  <a:schemeClr val="tx1"/>
                </a:solidFill>
                <a:latin typeface="Arial" panose="020B0604020202020204" pitchFamily="34" charset="0"/>
              </a:defRPr>
            </a:lvl2pPr>
            <a:lvl3pPr marL="1143000" indent="-228600" defTabSz="423863">
              <a:spcAft>
                <a:spcPct val="35000"/>
              </a:spcAft>
              <a:buFont typeface="Arial" panose="020B0604020202020204" pitchFamily="34" charset="0"/>
              <a:buChar char="-"/>
              <a:defRPr sz="2400">
                <a:solidFill>
                  <a:schemeClr val="tx1"/>
                </a:solidFill>
                <a:latin typeface="Arial" panose="020B0604020202020204" pitchFamily="34" charset="0"/>
              </a:defRPr>
            </a:lvl3pPr>
            <a:lvl4pPr marL="1600200" indent="-228600" defTabSz="423863">
              <a:spcAft>
                <a:spcPct val="35000"/>
              </a:spcAft>
              <a:buChar char="•"/>
              <a:defRPr sz="2400">
                <a:solidFill>
                  <a:schemeClr val="tx1"/>
                </a:solidFill>
                <a:latin typeface="Arial" panose="020B0604020202020204" pitchFamily="34" charset="0"/>
              </a:defRPr>
            </a:lvl4pPr>
            <a:lvl5pPr marL="2057400" indent="-228600" defTabSz="423863">
              <a:spcAft>
                <a:spcPct val="35000"/>
              </a:spcAft>
              <a:buFont typeface="Arial" panose="020B0604020202020204" pitchFamily="34" charset="0"/>
              <a:buChar char="-"/>
              <a:defRPr sz="2400">
                <a:solidFill>
                  <a:schemeClr val="tx1"/>
                </a:solidFill>
                <a:latin typeface="Arial" panose="020B0604020202020204" pitchFamily="34" charset="0"/>
              </a:defRPr>
            </a:lvl5pPr>
            <a:lvl6pPr marL="2514600" indent="-228600" defTabSz="423863" eaLnBrk="0" fontAlgn="base" hangingPunct="0">
              <a:spcBef>
                <a:spcPct val="0"/>
              </a:spcBef>
              <a:spcAft>
                <a:spcPct val="35000"/>
              </a:spcAft>
              <a:buFont typeface="Arial" panose="020B0604020202020204" pitchFamily="34" charset="0"/>
              <a:buChar char="-"/>
              <a:defRPr sz="2400">
                <a:solidFill>
                  <a:schemeClr val="tx1"/>
                </a:solidFill>
                <a:latin typeface="Arial" panose="020B0604020202020204" pitchFamily="34" charset="0"/>
              </a:defRPr>
            </a:lvl6pPr>
            <a:lvl7pPr marL="2971800" indent="-228600" defTabSz="423863" eaLnBrk="0" fontAlgn="base" hangingPunct="0">
              <a:spcBef>
                <a:spcPct val="0"/>
              </a:spcBef>
              <a:spcAft>
                <a:spcPct val="35000"/>
              </a:spcAft>
              <a:buFont typeface="Arial" panose="020B0604020202020204" pitchFamily="34" charset="0"/>
              <a:buChar char="-"/>
              <a:defRPr sz="2400">
                <a:solidFill>
                  <a:schemeClr val="tx1"/>
                </a:solidFill>
                <a:latin typeface="Arial" panose="020B0604020202020204" pitchFamily="34" charset="0"/>
              </a:defRPr>
            </a:lvl7pPr>
            <a:lvl8pPr marL="3429000" indent="-228600" defTabSz="423863" eaLnBrk="0" fontAlgn="base" hangingPunct="0">
              <a:spcBef>
                <a:spcPct val="0"/>
              </a:spcBef>
              <a:spcAft>
                <a:spcPct val="35000"/>
              </a:spcAft>
              <a:buFont typeface="Arial" panose="020B0604020202020204" pitchFamily="34" charset="0"/>
              <a:buChar char="-"/>
              <a:defRPr sz="2400">
                <a:solidFill>
                  <a:schemeClr val="tx1"/>
                </a:solidFill>
                <a:latin typeface="Arial" panose="020B0604020202020204" pitchFamily="34" charset="0"/>
              </a:defRPr>
            </a:lvl8pPr>
            <a:lvl9pPr marL="3886200" indent="-228600" defTabSz="423863" eaLnBrk="0" fontAlgn="base" hangingPunct="0">
              <a:spcBef>
                <a:spcPct val="0"/>
              </a:spcBef>
              <a:spcAft>
                <a:spcPct val="35000"/>
              </a:spcAft>
              <a:buFont typeface="Arial" panose="020B0604020202020204" pitchFamily="34" charset="0"/>
              <a:buChar char="-"/>
              <a:defRPr sz="2400">
                <a:solidFill>
                  <a:schemeClr val="tx1"/>
                </a:solidFill>
                <a:latin typeface="Arial" panose="020B0604020202020204" pitchFamily="34" charset="0"/>
              </a:defRPr>
            </a:lvl9pPr>
          </a:lstStyle>
          <a:p>
            <a:pPr eaLnBrk="1" hangingPunct="1">
              <a:spcAft>
                <a:spcPct val="0"/>
              </a:spcAft>
            </a:pPr>
            <a:r>
              <a:rPr lang="en-US" altLang="en-US" sz="1100" b="1" dirty="0">
                <a:solidFill>
                  <a:srgbClr val="000000"/>
                </a:solidFill>
                <a:latin typeface="Calibri" panose="020F0502020204030204" pitchFamily="34" charset="0"/>
                <a:sym typeface="Calibri" panose="020F0502020204030204" pitchFamily="34" charset="0"/>
              </a:rPr>
              <a:t>Total Prevalence – 2030 </a:t>
            </a:r>
            <a:endParaRPr lang="en-US" altLang="en-US" dirty="0">
              <a:solidFill>
                <a:srgbClr val="000000"/>
              </a:solidFill>
              <a:latin typeface="Calibri" panose="020F0502020204030204" pitchFamily="34" charset="0"/>
              <a:sym typeface="Calibri" panose="020F0502020204030204" pitchFamily="34" charset="0"/>
            </a:endParaRPr>
          </a:p>
        </p:txBody>
      </p:sp>
      <p:sp>
        <p:nvSpPr>
          <p:cNvPr id="11269" name="AutoShape 4">
            <a:extLst>
              <a:ext uri="{FF2B5EF4-FFF2-40B4-BE49-F238E27FC236}">
                <a16:creationId xmlns:a16="http://schemas.microsoft.com/office/drawing/2014/main" id="{9048E9B6-ADA3-E94E-A28A-E5F87ABD6A74}"/>
              </a:ext>
            </a:extLst>
          </p:cNvPr>
          <p:cNvSpPr>
            <a:spLocks/>
          </p:cNvSpPr>
          <p:nvPr/>
        </p:nvSpPr>
        <p:spPr bwMode="auto">
          <a:xfrm>
            <a:off x="2236789" y="6403975"/>
            <a:ext cx="6293599" cy="188064"/>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2125" tIns="32125" rIns="32125" bIns="32125"/>
          <a:lstStyle>
            <a:lvl1pPr defTabSz="641350">
              <a:spcAft>
                <a:spcPct val="35000"/>
              </a:spcAft>
              <a:defRPr sz="2400">
                <a:solidFill>
                  <a:schemeClr val="tx1"/>
                </a:solidFill>
                <a:latin typeface="Arial" panose="020B0604020202020204" pitchFamily="34" charset="0"/>
              </a:defRPr>
            </a:lvl1pPr>
            <a:lvl2pPr marL="742950" indent="-285750" defTabSz="641350">
              <a:spcAft>
                <a:spcPct val="35000"/>
              </a:spcAft>
              <a:buChar char="•"/>
              <a:defRPr sz="2400">
                <a:solidFill>
                  <a:schemeClr val="tx1"/>
                </a:solidFill>
                <a:latin typeface="Arial" panose="020B0604020202020204" pitchFamily="34" charset="0"/>
              </a:defRPr>
            </a:lvl2pPr>
            <a:lvl3pPr marL="1143000" indent="-228600" defTabSz="641350">
              <a:spcAft>
                <a:spcPct val="35000"/>
              </a:spcAft>
              <a:buFont typeface="Arial" panose="020B0604020202020204" pitchFamily="34" charset="0"/>
              <a:buChar char="-"/>
              <a:defRPr sz="2400">
                <a:solidFill>
                  <a:schemeClr val="tx1"/>
                </a:solidFill>
                <a:latin typeface="Arial" panose="020B0604020202020204" pitchFamily="34" charset="0"/>
              </a:defRPr>
            </a:lvl3pPr>
            <a:lvl4pPr marL="1600200" indent="-228600" defTabSz="641350">
              <a:spcAft>
                <a:spcPct val="35000"/>
              </a:spcAft>
              <a:buChar char="•"/>
              <a:defRPr sz="2400">
                <a:solidFill>
                  <a:schemeClr val="tx1"/>
                </a:solidFill>
                <a:latin typeface="Arial" panose="020B0604020202020204" pitchFamily="34" charset="0"/>
              </a:defRPr>
            </a:lvl4pPr>
            <a:lvl5pPr marL="2057400" indent="-228600" defTabSz="641350">
              <a:spcAft>
                <a:spcPct val="35000"/>
              </a:spcAft>
              <a:buFont typeface="Arial" panose="020B0604020202020204" pitchFamily="34" charset="0"/>
              <a:buChar char="-"/>
              <a:defRPr sz="2400">
                <a:solidFill>
                  <a:schemeClr val="tx1"/>
                </a:solidFill>
                <a:latin typeface="Arial" panose="020B0604020202020204" pitchFamily="34" charset="0"/>
              </a:defRPr>
            </a:lvl5pPr>
            <a:lvl6pPr marL="2514600" indent="-228600" defTabSz="641350" eaLnBrk="0" fontAlgn="base" hangingPunct="0">
              <a:spcBef>
                <a:spcPct val="0"/>
              </a:spcBef>
              <a:spcAft>
                <a:spcPct val="35000"/>
              </a:spcAft>
              <a:buFont typeface="Arial" panose="020B0604020202020204" pitchFamily="34" charset="0"/>
              <a:buChar char="-"/>
              <a:defRPr sz="2400">
                <a:solidFill>
                  <a:schemeClr val="tx1"/>
                </a:solidFill>
                <a:latin typeface="Arial" panose="020B0604020202020204" pitchFamily="34" charset="0"/>
              </a:defRPr>
            </a:lvl6pPr>
            <a:lvl7pPr marL="2971800" indent="-228600" defTabSz="641350" eaLnBrk="0" fontAlgn="base" hangingPunct="0">
              <a:spcBef>
                <a:spcPct val="0"/>
              </a:spcBef>
              <a:spcAft>
                <a:spcPct val="35000"/>
              </a:spcAft>
              <a:buFont typeface="Arial" panose="020B0604020202020204" pitchFamily="34" charset="0"/>
              <a:buChar char="-"/>
              <a:defRPr sz="2400">
                <a:solidFill>
                  <a:schemeClr val="tx1"/>
                </a:solidFill>
                <a:latin typeface="Arial" panose="020B0604020202020204" pitchFamily="34" charset="0"/>
              </a:defRPr>
            </a:lvl7pPr>
            <a:lvl8pPr marL="3429000" indent="-228600" defTabSz="641350" eaLnBrk="0" fontAlgn="base" hangingPunct="0">
              <a:spcBef>
                <a:spcPct val="0"/>
              </a:spcBef>
              <a:spcAft>
                <a:spcPct val="35000"/>
              </a:spcAft>
              <a:buFont typeface="Arial" panose="020B0604020202020204" pitchFamily="34" charset="0"/>
              <a:buChar char="-"/>
              <a:defRPr sz="2400">
                <a:solidFill>
                  <a:schemeClr val="tx1"/>
                </a:solidFill>
                <a:latin typeface="Arial" panose="020B0604020202020204" pitchFamily="34" charset="0"/>
              </a:defRPr>
            </a:lvl8pPr>
            <a:lvl9pPr marL="3886200" indent="-228600" defTabSz="641350" eaLnBrk="0" fontAlgn="base" hangingPunct="0">
              <a:spcBef>
                <a:spcPct val="0"/>
              </a:spcBef>
              <a:spcAft>
                <a:spcPct val="35000"/>
              </a:spcAft>
              <a:buFont typeface="Arial" panose="020B0604020202020204" pitchFamily="34" charset="0"/>
              <a:buChar char="-"/>
              <a:defRPr sz="2400">
                <a:solidFill>
                  <a:schemeClr val="tx1"/>
                </a:solidFill>
                <a:latin typeface="Arial" panose="020B0604020202020204" pitchFamily="34" charset="0"/>
              </a:defRPr>
            </a:lvl9pPr>
          </a:lstStyle>
          <a:p>
            <a:pPr eaLnBrk="1" hangingPunct="1">
              <a:spcAft>
                <a:spcPct val="0"/>
              </a:spcAft>
            </a:pPr>
            <a:r>
              <a:rPr lang="en-US" altLang="en-US" sz="1000" dirty="0" err="1">
                <a:latin typeface="+mn-lt"/>
                <a:sym typeface="Calibri" panose="020F0502020204030204" pitchFamily="34" charset="0"/>
              </a:rPr>
              <a:t>Maddams</a:t>
            </a:r>
            <a:r>
              <a:rPr lang="en-US" altLang="en-US" sz="1000" dirty="0">
                <a:latin typeface="+mn-lt"/>
                <a:sym typeface="Calibri" panose="020F0502020204030204" pitchFamily="34" charset="0"/>
              </a:rPr>
              <a:t> J, Utley M, Moller H. Projections of cancer prevalence in the United Kingdom, 2010-2040. Br J Cancer. 2012. 107: 1195-1202.</a:t>
            </a:r>
          </a:p>
        </p:txBody>
      </p:sp>
      <p:sp>
        <p:nvSpPr>
          <p:cNvPr id="7" name="Title 1">
            <a:extLst>
              <a:ext uri="{FF2B5EF4-FFF2-40B4-BE49-F238E27FC236}">
                <a16:creationId xmlns:a16="http://schemas.microsoft.com/office/drawing/2014/main" id="{0B791F9F-B787-4097-B4A5-77B2F09CB4AD}"/>
              </a:ext>
            </a:extLst>
          </p:cNvPr>
          <p:cNvSpPr>
            <a:spLocks noGrp="1" noChangeArrowheads="1"/>
          </p:cNvSpPr>
          <p:nvPr>
            <p:ph type="title"/>
          </p:nvPr>
        </p:nvSpPr>
        <p:spPr>
          <a:xfrm>
            <a:off x="838200" y="168176"/>
            <a:ext cx="10515600" cy="1325563"/>
          </a:xfrm>
        </p:spPr>
        <p:txBody>
          <a:bodyPr>
            <a:normAutofit fontScale="90000"/>
          </a:bodyPr>
          <a:lstStyle/>
          <a:p>
            <a:r>
              <a:rPr lang="en-GB" altLang="en-US" dirty="0"/>
              <a:t>Cancer prevalence is changing – challenging conversations may differ along the pathway</a:t>
            </a:r>
          </a:p>
        </p:txBody>
      </p:sp>
    </p:spTree>
    <p:extLst>
      <p:ext uri="{BB962C8B-B14F-4D97-AF65-F5344CB8AC3E}">
        <p14:creationId xmlns:p14="http://schemas.microsoft.com/office/powerpoint/2010/main" val="3112899464"/>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NCRAS 2016 plenaRelative 5 year survival infographics Jun 16_MAC16223.jpeg" descr="\\UKOSTORAGE02\Data\Data\Macmillan\vauxhall\Policy &amp; Research\Intelligence and Research\Engagement\4. Comms and Engagement\Conferences\Cancer data and outcomes 2016\Plenary\Infographics\NCRAS 2016 plenaRelative 5 year survival infographics Jun 16_MAC16223.jpg">
            <a:extLst>
              <a:ext uri="{FF2B5EF4-FFF2-40B4-BE49-F238E27FC236}">
                <a16:creationId xmlns:a16="http://schemas.microsoft.com/office/drawing/2014/main" id="{A10E7AA1-7A14-441F-B420-9753A3A1D29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783094" y="1744580"/>
            <a:ext cx="5148744" cy="4708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8" name="Shape 63">
            <a:extLst>
              <a:ext uri="{FF2B5EF4-FFF2-40B4-BE49-F238E27FC236}">
                <a16:creationId xmlns:a16="http://schemas.microsoft.com/office/drawing/2014/main" id="{D1E11755-C152-488E-AFDF-8A3403B0E5F7}"/>
              </a:ext>
            </a:extLst>
          </p:cNvPr>
          <p:cNvSpPr>
            <a:spLocks noChangeArrowheads="1"/>
          </p:cNvSpPr>
          <p:nvPr/>
        </p:nvSpPr>
        <p:spPr bwMode="auto">
          <a:xfrm>
            <a:off x="2965387" y="6474808"/>
            <a:ext cx="647395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9" rIns="45719">
            <a:spAutoFit/>
          </a:bodyPr>
          <a:lstStyle>
            <a:lvl1pPr marL="228600" indent="-228600">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000" dirty="0"/>
              <a:t>McConnell, H. White, R. And Maher, J. 2015. </a:t>
            </a:r>
            <a:r>
              <a:rPr lang="en-US" altLang="en-US" sz="1000" i="1" dirty="0"/>
              <a:t>Explaining the different complexity, intensity and longevity of broad clinical needs</a:t>
            </a:r>
            <a:r>
              <a:rPr lang="en-US" altLang="en-US" sz="1000" dirty="0"/>
              <a:t>. </a:t>
            </a:r>
          </a:p>
          <a:p>
            <a:endParaRPr lang="en-US" altLang="en-US" sz="1000" dirty="0"/>
          </a:p>
          <a:p>
            <a:r>
              <a:rPr lang="en-US" altLang="en-US" sz="1000" dirty="0"/>
              <a:t> </a:t>
            </a:r>
          </a:p>
        </p:txBody>
      </p:sp>
      <p:pic>
        <p:nvPicPr>
          <p:cNvPr id="9" name="headline-group-1-many-live-for-more-than-a-decade.png" descr="headline-group-1-many-live-for-more-than-a-decade.png">
            <a:extLst>
              <a:ext uri="{FF2B5EF4-FFF2-40B4-BE49-F238E27FC236}">
                <a16:creationId xmlns:a16="http://schemas.microsoft.com/office/drawing/2014/main" id="{3E50B901-AD4F-481A-A1F2-69E1B7AB5D3F}"/>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394284" y="1853633"/>
            <a:ext cx="1901492" cy="683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0" name="headline-group-2-most-similar-to-a-long-term-condition.png" descr="headline-group-2-most-similar-to-a-long-term-condition.png">
            <a:extLst>
              <a:ext uri="{FF2B5EF4-FFF2-40B4-BE49-F238E27FC236}">
                <a16:creationId xmlns:a16="http://schemas.microsoft.com/office/drawing/2014/main" id="{BBDCCF87-2643-4A17-B943-83CE08EB836C}"/>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406114" y="3397232"/>
            <a:ext cx="2133321" cy="701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1" name="headline-group-3-survival-for-the-majority-is-short-term.png" descr="headline-group-3-survival-for-the-majority-is-short-term.png">
            <a:extLst>
              <a:ext uri="{FF2B5EF4-FFF2-40B4-BE49-F238E27FC236}">
                <a16:creationId xmlns:a16="http://schemas.microsoft.com/office/drawing/2014/main" id="{98703DBD-AE59-4444-A150-98D12B143416}"/>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394284" y="4925538"/>
            <a:ext cx="2349120" cy="722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12" name="Title 1">
            <a:extLst>
              <a:ext uri="{FF2B5EF4-FFF2-40B4-BE49-F238E27FC236}">
                <a16:creationId xmlns:a16="http://schemas.microsoft.com/office/drawing/2014/main" id="{20627983-0A87-4C04-A21E-38CBB935AE07}"/>
              </a:ext>
            </a:extLst>
          </p:cNvPr>
          <p:cNvSpPr>
            <a:spLocks noGrp="1" noChangeArrowheads="1"/>
          </p:cNvSpPr>
          <p:nvPr>
            <p:ph type="title"/>
          </p:nvPr>
        </p:nvSpPr>
        <p:spPr>
          <a:xfrm>
            <a:off x="838200" y="168176"/>
            <a:ext cx="10515600" cy="1325563"/>
          </a:xfrm>
        </p:spPr>
        <p:txBody>
          <a:bodyPr/>
          <a:lstStyle/>
          <a:p>
            <a:r>
              <a:rPr lang="en-GB" altLang="en-US" dirty="0"/>
              <a:t>Three broad cancer groups</a:t>
            </a:r>
          </a:p>
        </p:txBody>
      </p:sp>
    </p:spTree>
    <p:extLst>
      <p:ext uri="{BB962C8B-B14F-4D97-AF65-F5344CB8AC3E}">
        <p14:creationId xmlns:p14="http://schemas.microsoft.com/office/powerpoint/2010/main" val="3756789984"/>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12CFC-DC41-4C4A-AEE6-E984A926EC3A}"/>
              </a:ext>
            </a:extLst>
          </p:cNvPr>
          <p:cNvSpPr>
            <a:spLocks noGrp="1"/>
          </p:cNvSpPr>
          <p:nvPr>
            <p:ph type="title"/>
          </p:nvPr>
        </p:nvSpPr>
        <p:spPr/>
        <p:txBody>
          <a:bodyPr>
            <a:normAutofit/>
          </a:bodyPr>
          <a:lstStyle/>
          <a:p>
            <a:r>
              <a:rPr lang="en-GB" sz="3600" dirty="0"/>
              <a:t>Challenging conversations about cancer – can happen across the whole pathway</a:t>
            </a:r>
          </a:p>
        </p:txBody>
      </p:sp>
      <p:sp>
        <p:nvSpPr>
          <p:cNvPr id="3" name="Content Placeholder 2">
            <a:extLst>
              <a:ext uri="{FF2B5EF4-FFF2-40B4-BE49-F238E27FC236}">
                <a16:creationId xmlns:a16="http://schemas.microsoft.com/office/drawing/2014/main" id="{F78AECC4-2AEE-494D-9B18-E9DACA7313D0}"/>
              </a:ext>
            </a:extLst>
          </p:cNvPr>
          <p:cNvSpPr>
            <a:spLocks noGrp="1"/>
          </p:cNvSpPr>
          <p:nvPr>
            <p:ph idx="1"/>
          </p:nvPr>
        </p:nvSpPr>
        <p:spPr>
          <a:xfrm>
            <a:off x="838200" y="1825625"/>
            <a:ext cx="9390888" cy="4351338"/>
          </a:xfrm>
        </p:spPr>
        <p:txBody>
          <a:bodyPr>
            <a:normAutofit lnSpcReduction="10000"/>
          </a:bodyPr>
          <a:lstStyle/>
          <a:p>
            <a:r>
              <a:rPr lang="en-GB" dirty="0"/>
              <a:t>Cancer fear – people may avoid tests and appointments because they are worried about what will be found</a:t>
            </a:r>
          </a:p>
          <a:p>
            <a:r>
              <a:rPr lang="en-GB" dirty="0"/>
              <a:t>Urgent referrals – communicating well regarding a referral can help ensure that people attend appointments</a:t>
            </a:r>
          </a:p>
          <a:p>
            <a:r>
              <a:rPr lang="en-GB" dirty="0"/>
              <a:t>Communicating a diagnosis – mainly something done in secondary care but with new pathways, more direct access tests and advanced IT, we may increasingly find ourselves as the first person giving bad news about cancer</a:t>
            </a:r>
          </a:p>
          <a:p>
            <a:r>
              <a:rPr lang="en-GB" dirty="0"/>
              <a:t>Treatment decisions – patients may want help from their PCP in making these decisions</a:t>
            </a:r>
          </a:p>
          <a:p>
            <a:endParaRPr lang="en-GB" dirty="0"/>
          </a:p>
        </p:txBody>
      </p:sp>
    </p:spTree>
    <p:extLst>
      <p:ext uri="{BB962C8B-B14F-4D97-AF65-F5344CB8AC3E}">
        <p14:creationId xmlns:p14="http://schemas.microsoft.com/office/powerpoint/2010/main" val="14385502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5C6FA9-93D1-4891-B392-A512751381EA}"/>
              </a:ext>
            </a:extLst>
          </p:cNvPr>
          <p:cNvSpPr>
            <a:spLocks noGrp="1"/>
          </p:cNvSpPr>
          <p:nvPr>
            <p:ph idx="1"/>
          </p:nvPr>
        </p:nvSpPr>
        <p:spPr>
          <a:xfrm>
            <a:off x="838200" y="1825625"/>
            <a:ext cx="9805416" cy="4351338"/>
          </a:xfrm>
        </p:spPr>
        <p:txBody>
          <a:bodyPr>
            <a:normAutofit/>
          </a:bodyPr>
          <a:lstStyle/>
          <a:p>
            <a:r>
              <a:rPr lang="en-GB" dirty="0"/>
              <a:t>Living with cancer and managing psychological effects – anxiety, depression and fear of recurrence</a:t>
            </a:r>
          </a:p>
          <a:p>
            <a:r>
              <a:rPr lang="en-GB" dirty="0"/>
              <a:t>Treatable not curable cancer – patients facing multiple courses of treatment and an unclear prognosis</a:t>
            </a:r>
          </a:p>
          <a:p>
            <a:r>
              <a:rPr lang="en-GB" dirty="0"/>
              <a:t>Decisions about palliative treatment – helping PLWC make decisions about stopping or declining treatment</a:t>
            </a:r>
          </a:p>
          <a:p>
            <a:r>
              <a:rPr lang="en-GB" dirty="0"/>
              <a:t>End of life – discussing changes in prognosis and likelihood that in last phase of life</a:t>
            </a:r>
          </a:p>
          <a:p>
            <a:r>
              <a:rPr lang="en-GB" dirty="0"/>
              <a:t>Advance Care Planning – either early or late in the disease trajectory</a:t>
            </a:r>
          </a:p>
        </p:txBody>
      </p:sp>
      <p:sp>
        <p:nvSpPr>
          <p:cNvPr id="2" name="TextBox 1">
            <a:extLst>
              <a:ext uri="{FF2B5EF4-FFF2-40B4-BE49-F238E27FC236}">
                <a16:creationId xmlns:a16="http://schemas.microsoft.com/office/drawing/2014/main" id="{4E6A77E4-AA3B-4E43-A419-2A4141715F8B}"/>
              </a:ext>
            </a:extLst>
          </p:cNvPr>
          <p:cNvSpPr txBox="1"/>
          <p:nvPr/>
        </p:nvSpPr>
        <p:spPr>
          <a:xfrm>
            <a:off x="1048512" y="516367"/>
            <a:ext cx="3279744" cy="646331"/>
          </a:xfrm>
          <a:prstGeom prst="rect">
            <a:avLst/>
          </a:prstGeom>
          <a:noFill/>
        </p:spPr>
        <p:txBody>
          <a:bodyPr wrap="none" rtlCol="0">
            <a:spAutoFit/>
          </a:bodyPr>
          <a:lstStyle/>
          <a:p>
            <a:r>
              <a:rPr lang="en-GB" sz="3600" b="1" dirty="0">
                <a:solidFill>
                  <a:schemeClr val="bg1"/>
                </a:solidFill>
              </a:rPr>
              <a:t>Times of need</a:t>
            </a:r>
          </a:p>
        </p:txBody>
      </p:sp>
    </p:spTree>
    <p:extLst>
      <p:ext uri="{BB962C8B-B14F-4D97-AF65-F5344CB8AC3E}">
        <p14:creationId xmlns:p14="http://schemas.microsoft.com/office/powerpoint/2010/main" val="4343584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A146C-1978-4D17-B51B-5F1C784AC6E4}"/>
              </a:ext>
            </a:extLst>
          </p:cNvPr>
          <p:cNvSpPr>
            <a:spLocks noGrp="1"/>
          </p:cNvSpPr>
          <p:nvPr>
            <p:ph type="title"/>
          </p:nvPr>
        </p:nvSpPr>
        <p:spPr/>
        <p:txBody>
          <a:bodyPr/>
          <a:lstStyle/>
          <a:p>
            <a:r>
              <a:rPr lang="en-GB" dirty="0"/>
              <a:t>What are the challenges?</a:t>
            </a:r>
          </a:p>
        </p:txBody>
      </p:sp>
      <p:sp>
        <p:nvSpPr>
          <p:cNvPr id="3" name="Content Placeholder 2">
            <a:extLst>
              <a:ext uri="{FF2B5EF4-FFF2-40B4-BE49-F238E27FC236}">
                <a16:creationId xmlns:a16="http://schemas.microsoft.com/office/drawing/2014/main" id="{DF63FEB4-8DCA-477E-96CC-1728F696514E}"/>
              </a:ext>
            </a:extLst>
          </p:cNvPr>
          <p:cNvSpPr>
            <a:spLocks noGrp="1"/>
          </p:cNvSpPr>
          <p:nvPr>
            <p:ph idx="1"/>
          </p:nvPr>
        </p:nvSpPr>
        <p:spPr>
          <a:xfrm>
            <a:off x="838200" y="2118233"/>
            <a:ext cx="9585960" cy="4351338"/>
          </a:xfrm>
        </p:spPr>
        <p:txBody>
          <a:bodyPr/>
          <a:lstStyle/>
          <a:p>
            <a:r>
              <a:rPr lang="en-GB" dirty="0"/>
              <a:t>Lack of confidence in having difficult conversations</a:t>
            </a:r>
          </a:p>
          <a:p>
            <a:r>
              <a:rPr lang="en-GB" dirty="0"/>
              <a:t>Practical issues – time</a:t>
            </a:r>
          </a:p>
          <a:p>
            <a:r>
              <a:rPr lang="en-GB" dirty="0"/>
              <a:t>Lack of training – not having practised ways/phrases to enable the discussions</a:t>
            </a:r>
          </a:p>
          <a:p>
            <a:r>
              <a:rPr lang="en-GB" dirty="0"/>
              <a:t>Lack of information/knowledge and not being confident in having these conversations with uncertainty</a:t>
            </a:r>
          </a:p>
          <a:p>
            <a:r>
              <a:rPr lang="en-GB" dirty="0"/>
              <a:t>Worry about how someone might react</a:t>
            </a:r>
          </a:p>
        </p:txBody>
      </p:sp>
    </p:spTree>
    <p:extLst>
      <p:ext uri="{BB962C8B-B14F-4D97-AF65-F5344CB8AC3E}">
        <p14:creationId xmlns:p14="http://schemas.microsoft.com/office/powerpoint/2010/main" val="21726326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6F890-A723-41DE-837B-9F3B35D65BA6}"/>
              </a:ext>
            </a:extLst>
          </p:cNvPr>
          <p:cNvSpPr>
            <a:spLocks noGrp="1"/>
          </p:cNvSpPr>
          <p:nvPr>
            <p:ph type="title"/>
          </p:nvPr>
        </p:nvSpPr>
        <p:spPr>
          <a:xfrm>
            <a:off x="838200" y="212723"/>
            <a:ext cx="10515600" cy="1325563"/>
          </a:xfrm>
        </p:spPr>
        <p:txBody>
          <a:bodyPr>
            <a:normAutofit/>
          </a:bodyPr>
          <a:lstStyle/>
          <a:p>
            <a:r>
              <a:rPr lang="en-GB" sz="3600" dirty="0"/>
              <a:t>Who needs to be trained to have conversations about cancer and end of life care?</a:t>
            </a:r>
          </a:p>
        </p:txBody>
      </p:sp>
      <p:sp>
        <p:nvSpPr>
          <p:cNvPr id="6" name="Rectangle 3">
            <a:extLst>
              <a:ext uri="{FF2B5EF4-FFF2-40B4-BE49-F238E27FC236}">
                <a16:creationId xmlns:a16="http://schemas.microsoft.com/office/drawing/2014/main" id="{A0A71869-4BE0-424D-984C-DFDA4DD584E1}"/>
              </a:ext>
            </a:extLst>
          </p:cNvPr>
          <p:cNvSpPr txBox="1">
            <a:spLocks noChangeArrowheads="1"/>
          </p:cNvSpPr>
          <p:nvPr/>
        </p:nvSpPr>
        <p:spPr>
          <a:xfrm>
            <a:off x="531591" y="2435364"/>
            <a:ext cx="7772400" cy="3194575"/>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400" kern="1200">
                <a:solidFill>
                  <a:schemeClr val="tx1"/>
                </a:solidFill>
                <a:latin typeface="+mn-lt"/>
                <a:ea typeface="+mn-ea"/>
                <a:cs typeface="+mn-cs"/>
              </a:defRPr>
            </a:lvl1pPr>
            <a:lvl2pPr marL="800100" indent="-3429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pPr>
            <a:r>
              <a:rPr lang="en-GB" dirty="0">
                <a:cs typeface="Times New Roman" pitchFamily="18" charset="0"/>
              </a:rPr>
              <a:t>PCPs – GPs, Nurses, AHPs</a:t>
            </a:r>
          </a:p>
          <a:p>
            <a:pPr>
              <a:lnSpc>
                <a:spcPct val="90000"/>
              </a:lnSpc>
            </a:pPr>
            <a:r>
              <a:rPr lang="en-GB" dirty="0">
                <a:cs typeface="Times New Roman" pitchFamily="18" charset="0"/>
              </a:rPr>
              <a:t>Community/District Nursing staff</a:t>
            </a:r>
          </a:p>
          <a:p>
            <a:pPr>
              <a:lnSpc>
                <a:spcPct val="90000"/>
              </a:lnSpc>
            </a:pPr>
            <a:r>
              <a:rPr lang="en-GB" dirty="0">
                <a:cs typeface="Times New Roman" pitchFamily="18" charset="0"/>
              </a:rPr>
              <a:t>Heart failure/COPD/LTC nurses</a:t>
            </a:r>
          </a:p>
          <a:p>
            <a:pPr>
              <a:lnSpc>
                <a:spcPct val="90000"/>
              </a:lnSpc>
            </a:pPr>
            <a:r>
              <a:rPr lang="en-GB" dirty="0">
                <a:cs typeface="Times New Roman" pitchFamily="18" charset="0"/>
              </a:rPr>
              <a:t>Community specialist palliative care team</a:t>
            </a:r>
          </a:p>
          <a:p>
            <a:pPr>
              <a:lnSpc>
                <a:spcPct val="90000"/>
              </a:lnSpc>
            </a:pPr>
            <a:r>
              <a:rPr lang="en-GB" dirty="0">
                <a:cs typeface="Times New Roman" pitchFamily="18" charset="0"/>
              </a:rPr>
              <a:t>Hospital doctors</a:t>
            </a:r>
          </a:p>
          <a:p>
            <a:pPr lvl="1">
              <a:lnSpc>
                <a:spcPct val="90000"/>
              </a:lnSpc>
            </a:pPr>
            <a:r>
              <a:rPr lang="en-GB" dirty="0">
                <a:cs typeface="Times New Roman" pitchFamily="18" charset="0"/>
              </a:rPr>
              <a:t>Palliative care</a:t>
            </a:r>
          </a:p>
          <a:p>
            <a:pPr lvl="1">
              <a:lnSpc>
                <a:spcPct val="90000"/>
              </a:lnSpc>
            </a:pPr>
            <a:r>
              <a:rPr lang="en-GB" dirty="0">
                <a:cs typeface="Times New Roman" pitchFamily="18" charset="0"/>
              </a:rPr>
              <a:t>Other specialties</a:t>
            </a:r>
          </a:p>
        </p:txBody>
      </p:sp>
      <p:pic>
        <p:nvPicPr>
          <p:cNvPr id="11" name="Picture 6" descr="Image result for multidisciplinary team meeting">
            <a:extLst>
              <a:ext uri="{FF2B5EF4-FFF2-40B4-BE49-F238E27FC236}">
                <a16:creationId xmlns:a16="http://schemas.microsoft.com/office/drawing/2014/main" id="{8D1A84EE-F73A-474E-A77D-3228E06565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9024" y="2096050"/>
            <a:ext cx="5383993" cy="3000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9820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9093FD7-F43E-164F-821B-418727075482}"/>
              </a:ext>
            </a:extLst>
          </p:cNvPr>
          <p:cNvSpPr/>
          <p:nvPr/>
        </p:nvSpPr>
        <p:spPr>
          <a:xfrm>
            <a:off x="0" y="4535"/>
            <a:ext cx="12192000" cy="49058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Graphic 8">
            <a:extLst>
              <a:ext uri="{FF2B5EF4-FFF2-40B4-BE49-F238E27FC236}">
                <a16:creationId xmlns:a16="http://schemas.microsoft.com/office/drawing/2014/main" id="{86699564-E67A-9747-8C56-D467135C93F7}"/>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b="14552"/>
          <a:stretch/>
        </p:blipFill>
        <p:spPr>
          <a:xfrm>
            <a:off x="0" y="4563464"/>
            <a:ext cx="12192000" cy="2268000"/>
          </a:xfrm>
          <a:prstGeom prst="rect">
            <a:avLst/>
          </a:prstGeom>
        </p:spPr>
      </p:pic>
      <p:sp>
        <p:nvSpPr>
          <p:cNvPr id="6" name="Title 5">
            <a:extLst>
              <a:ext uri="{FF2B5EF4-FFF2-40B4-BE49-F238E27FC236}">
                <a16:creationId xmlns:a16="http://schemas.microsoft.com/office/drawing/2014/main" id="{6BFCFDBC-A55F-4BC2-8435-8475E65487F8}"/>
              </a:ext>
            </a:extLst>
          </p:cNvPr>
          <p:cNvSpPr>
            <a:spLocks noGrp="1"/>
          </p:cNvSpPr>
          <p:nvPr>
            <p:ph type="title"/>
          </p:nvPr>
        </p:nvSpPr>
        <p:spPr>
          <a:xfrm>
            <a:off x="573137" y="1550295"/>
            <a:ext cx="11363778" cy="2051619"/>
          </a:xfrm>
        </p:spPr>
        <p:txBody>
          <a:bodyPr>
            <a:noAutofit/>
          </a:bodyPr>
          <a:lstStyle/>
          <a:p>
            <a:r>
              <a:rPr lang="en-GB" sz="4800" dirty="0">
                <a:solidFill>
                  <a:schemeClr val="bg1"/>
                </a:solidFill>
              </a:rPr>
              <a:t>Having challenging conversations with people about cancer and at the end of life</a:t>
            </a:r>
          </a:p>
        </p:txBody>
      </p:sp>
    </p:spTree>
    <p:extLst>
      <p:ext uri="{BB962C8B-B14F-4D97-AF65-F5344CB8AC3E}">
        <p14:creationId xmlns:p14="http://schemas.microsoft.com/office/powerpoint/2010/main" val="4516485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5CFDE-04A8-47A6-841E-ED6C68665DB9}"/>
              </a:ext>
            </a:extLst>
          </p:cNvPr>
          <p:cNvSpPr>
            <a:spLocks noGrp="1"/>
          </p:cNvSpPr>
          <p:nvPr>
            <p:ph type="title"/>
          </p:nvPr>
        </p:nvSpPr>
        <p:spPr>
          <a:xfrm>
            <a:off x="838200" y="168176"/>
            <a:ext cx="11126492" cy="1325563"/>
          </a:xfrm>
        </p:spPr>
        <p:txBody>
          <a:bodyPr>
            <a:normAutofit/>
          </a:bodyPr>
          <a:lstStyle/>
          <a:p>
            <a:r>
              <a:rPr lang="en-GB" sz="3600" dirty="0"/>
              <a:t>Times of need – what might trigger a conversation</a:t>
            </a:r>
          </a:p>
        </p:txBody>
      </p:sp>
      <p:sp>
        <p:nvSpPr>
          <p:cNvPr id="3" name="Content Placeholder 2">
            <a:extLst>
              <a:ext uri="{FF2B5EF4-FFF2-40B4-BE49-F238E27FC236}">
                <a16:creationId xmlns:a16="http://schemas.microsoft.com/office/drawing/2014/main" id="{5F47BA58-D61B-41B1-81B9-00E0074BF755}"/>
              </a:ext>
            </a:extLst>
          </p:cNvPr>
          <p:cNvSpPr>
            <a:spLocks noGrp="1"/>
          </p:cNvSpPr>
          <p:nvPr>
            <p:ph idx="1"/>
          </p:nvPr>
        </p:nvSpPr>
        <p:spPr>
          <a:xfrm>
            <a:off x="984504" y="1746056"/>
            <a:ext cx="9204158" cy="4351338"/>
          </a:xfrm>
        </p:spPr>
        <p:txBody>
          <a:bodyPr>
            <a:noAutofit/>
          </a:bodyPr>
          <a:lstStyle/>
          <a:p>
            <a:r>
              <a:rPr lang="en-GB" sz="2800" dirty="0"/>
              <a:t> Deteriorating despite optimally tolerated therapy</a:t>
            </a:r>
          </a:p>
          <a:p>
            <a:r>
              <a:rPr lang="en-GB" sz="2800" dirty="0"/>
              <a:t> Increasing functional dependence</a:t>
            </a:r>
          </a:p>
          <a:p>
            <a:r>
              <a:rPr lang="en-GB" sz="2800" dirty="0"/>
              <a:t> Progressive fatigue</a:t>
            </a:r>
          </a:p>
          <a:p>
            <a:r>
              <a:rPr lang="en-GB" sz="2800" dirty="0"/>
              <a:t> Recurring hospitalisations</a:t>
            </a:r>
          </a:p>
          <a:p>
            <a:r>
              <a:rPr lang="en-GB" sz="2800" dirty="0"/>
              <a:t> Emotional distress</a:t>
            </a:r>
          </a:p>
          <a:p>
            <a:r>
              <a:rPr lang="en-GB" sz="2800" dirty="0"/>
              <a:t> Carer exhaustion</a:t>
            </a:r>
          </a:p>
          <a:p>
            <a:r>
              <a:rPr lang="en-GB" sz="2800" dirty="0"/>
              <a:t> Patient request</a:t>
            </a:r>
          </a:p>
        </p:txBody>
      </p:sp>
      <p:sp>
        <p:nvSpPr>
          <p:cNvPr id="4" name="TextBox 8">
            <a:extLst>
              <a:ext uri="{FF2B5EF4-FFF2-40B4-BE49-F238E27FC236}">
                <a16:creationId xmlns:a16="http://schemas.microsoft.com/office/drawing/2014/main" id="{247132A5-E830-4FB5-B83A-982B5430655A}"/>
              </a:ext>
            </a:extLst>
          </p:cNvPr>
          <p:cNvSpPr txBox="1">
            <a:spLocks noChangeArrowheads="1"/>
          </p:cNvSpPr>
          <p:nvPr/>
        </p:nvSpPr>
        <p:spPr bwMode="auto">
          <a:xfrm>
            <a:off x="932657" y="6315911"/>
            <a:ext cx="5313362" cy="368300"/>
          </a:xfrm>
          <a:prstGeom prst="rect">
            <a:avLst/>
          </a:prstGeom>
          <a:noFill/>
          <a:ln w="9525">
            <a:noFill/>
            <a:miter lim="800000"/>
            <a:headEnd/>
            <a:tailEnd/>
          </a:ln>
        </p:spPr>
        <p:txBody>
          <a:bodyPr wrap="none">
            <a:spAutoFit/>
          </a:bodyPr>
          <a:lstStyle/>
          <a:p>
            <a:pPr algn="ctr"/>
            <a:r>
              <a:rPr lang="en-GB" sz="1800" b="1" dirty="0"/>
              <a:t>O’Leary N et al. </a:t>
            </a:r>
            <a:r>
              <a:rPr lang="en-GB" sz="1800" b="1" i="1" dirty="0" err="1"/>
              <a:t>Eur</a:t>
            </a:r>
            <a:r>
              <a:rPr lang="en-GB" sz="1800" b="1" i="1" dirty="0"/>
              <a:t> J Heart Fail</a:t>
            </a:r>
            <a:r>
              <a:rPr lang="en-GB" sz="1800" b="1" dirty="0"/>
              <a:t>  2009, 11: 406-11</a:t>
            </a:r>
          </a:p>
        </p:txBody>
      </p:sp>
    </p:spTree>
    <p:extLst>
      <p:ext uri="{BB962C8B-B14F-4D97-AF65-F5344CB8AC3E}">
        <p14:creationId xmlns:p14="http://schemas.microsoft.com/office/powerpoint/2010/main" val="17175831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8EB17-AFE7-4411-970F-03A93D8FD641}"/>
              </a:ext>
            </a:extLst>
          </p:cNvPr>
          <p:cNvSpPr>
            <a:spLocks noGrp="1"/>
          </p:cNvSpPr>
          <p:nvPr>
            <p:ph type="title"/>
          </p:nvPr>
        </p:nvSpPr>
        <p:spPr/>
        <p:txBody>
          <a:bodyPr>
            <a:normAutofit/>
          </a:bodyPr>
          <a:lstStyle/>
          <a:p>
            <a:r>
              <a:rPr lang="en-GB" sz="4400" dirty="0"/>
              <a:t>Why is it important for patients?</a:t>
            </a:r>
          </a:p>
        </p:txBody>
      </p:sp>
      <p:sp>
        <p:nvSpPr>
          <p:cNvPr id="3" name="Content Placeholder 2">
            <a:extLst>
              <a:ext uri="{FF2B5EF4-FFF2-40B4-BE49-F238E27FC236}">
                <a16:creationId xmlns:a16="http://schemas.microsoft.com/office/drawing/2014/main" id="{E77F3562-B2D3-4326-9CE0-7EB4A6063EFC}"/>
              </a:ext>
            </a:extLst>
          </p:cNvPr>
          <p:cNvSpPr>
            <a:spLocks noGrp="1"/>
          </p:cNvSpPr>
          <p:nvPr>
            <p:ph idx="1"/>
          </p:nvPr>
        </p:nvSpPr>
        <p:spPr>
          <a:xfrm>
            <a:off x="838200" y="1788409"/>
            <a:ext cx="9813758" cy="4351338"/>
          </a:xfrm>
        </p:spPr>
        <p:txBody>
          <a:bodyPr>
            <a:normAutofit fontScale="92500"/>
          </a:bodyPr>
          <a:lstStyle/>
          <a:p>
            <a:pPr marL="288000">
              <a:spcBef>
                <a:spcPts val="0"/>
              </a:spcBef>
              <a:buNone/>
              <a:defRPr/>
            </a:pPr>
            <a:r>
              <a:rPr lang="en-GB" sz="3000" b="1" dirty="0">
                <a:latin typeface="Arial" pitchFamily="34" charset="0"/>
                <a:cs typeface="Arial" pitchFamily="34" charset="0"/>
              </a:rPr>
              <a:t>Opening the conversation allows patients to:</a:t>
            </a:r>
          </a:p>
          <a:p>
            <a:pPr marL="288000">
              <a:spcBef>
                <a:spcPts val="0"/>
              </a:spcBef>
              <a:buNone/>
              <a:defRPr/>
            </a:pPr>
            <a:endParaRPr lang="en-GB" sz="3000" dirty="0">
              <a:latin typeface="Arial" pitchFamily="34" charset="0"/>
              <a:cs typeface="Arial" pitchFamily="34" charset="0"/>
            </a:endParaRPr>
          </a:p>
          <a:p>
            <a:pPr marL="288000">
              <a:spcBef>
                <a:spcPts val="0"/>
              </a:spcBef>
              <a:defRPr/>
            </a:pPr>
            <a:r>
              <a:rPr lang="en-GB" sz="3000" dirty="0">
                <a:latin typeface="Arial" pitchFamily="34" charset="0"/>
                <a:cs typeface="Arial" pitchFamily="34" charset="0"/>
              </a:rPr>
              <a:t>Explore options and discuss fears</a:t>
            </a:r>
          </a:p>
          <a:p>
            <a:pPr marL="288000">
              <a:spcBef>
                <a:spcPts val="0"/>
              </a:spcBef>
              <a:defRPr/>
            </a:pPr>
            <a:r>
              <a:rPr lang="en-GB" sz="3000" dirty="0">
                <a:latin typeface="Arial" pitchFamily="34" charset="0"/>
                <a:cs typeface="Arial" pitchFamily="34" charset="0"/>
              </a:rPr>
              <a:t>Identify wishes and preferences</a:t>
            </a:r>
          </a:p>
          <a:p>
            <a:pPr marL="288000">
              <a:spcBef>
                <a:spcPts val="0"/>
              </a:spcBef>
              <a:defRPr/>
            </a:pPr>
            <a:r>
              <a:rPr lang="en-GB" sz="3000" dirty="0">
                <a:latin typeface="Arial" pitchFamily="34" charset="0"/>
                <a:cs typeface="Arial" pitchFamily="34" charset="0"/>
              </a:rPr>
              <a:t>Decide on or refuse specific treatment</a:t>
            </a:r>
          </a:p>
          <a:p>
            <a:pPr marL="288000">
              <a:spcBef>
                <a:spcPts val="0"/>
              </a:spcBef>
              <a:defRPr/>
            </a:pPr>
            <a:r>
              <a:rPr lang="en-GB" sz="3000" dirty="0">
                <a:latin typeface="Arial" pitchFamily="34" charset="0"/>
                <a:cs typeface="Arial" pitchFamily="34" charset="0"/>
              </a:rPr>
              <a:t>Ask someone to speak on their behalf</a:t>
            </a:r>
          </a:p>
          <a:p>
            <a:pPr marL="288000">
              <a:spcBef>
                <a:spcPts val="0"/>
              </a:spcBef>
              <a:defRPr/>
            </a:pPr>
            <a:r>
              <a:rPr lang="en-GB" sz="3000" dirty="0">
                <a:latin typeface="Arial" pitchFamily="34" charset="0"/>
                <a:cs typeface="Arial" pitchFamily="34" charset="0"/>
              </a:rPr>
              <a:t>Appoint someone to make decisions for them using a Lasting Power of Attorney if appropriate</a:t>
            </a:r>
          </a:p>
          <a:p>
            <a:pPr marL="288000">
              <a:spcBef>
                <a:spcPts val="0"/>
              </a:spcBef>
              <a:defRPr/>
            </a:pPr>
            <a:r>
              <a:rPr lang="en-GB" sz="3000" dirty="0">
                <a:latin typeface="Arial" pitchFamily="34" charset="0"/>
                <a:cs typeface="Arial" pitchFamily="34" charset="0"/>
              </a:rPr>
              <a:t>Let people know their wishes giving them peace of mind</a:t>
            </a:r>
          </a:p>
          <a:p>
            <a:endParaRPr lang="en-GB" dirty="0"/>
          </a:p>
        </p:txBody>
      </p:sp>
    </p:spTree>
    <p:extLst>
      <p:ext uri="{BB962C8B-B14F-4D97-AF65-F5344CB8AC3E}">
        <p14:creationId xmlns:p14="http://schemas.microsoft.com/office/powerpoint/2010/main" val="5887972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1DDFB-0643-412F-B252-1B1736B4A093}"/>
              </a:ext>
            </a:extLst>
          </p:cNvPr>
          <p:cNvSpPr>
            <a:spLocks noGrp="1"/>
          </p:cNvSpPr>
          <p:nvPr>
            <p:ph type="title"/>
          </p:nvPr>
        </p:nvSpPr>
        <p:spPr/>
        <p:txBody>
          <a:bodyPr>
            <a:normAutofit/>
          </a:bodyPr>
          <a:lstStyle/>
          <a:p>
            <a:r>
              <a:rPr lang="en-GB" sz="4400" dirty="0"/>
              <a:t>Some views</a:t>
            </a:r>
          </a:p>
        </p:txBody>
      </p:sp>
      <p:sp>
        <p:nvSpPr>
          <p:cNvPr id="23" name="Speech Bubble: Rectangle with Corners Rounded 22">
            <a:extLst>
              <a:ext uri="{FF2B5EF4-FFF2-40B4-BE49-F238E27FC236}">
                <a16:creationId xmlns:a16="http://schemas.microsoft.com/office/drawing/2014/main" id="{4AB982BC-4578-466F-AF9B-547C31C6AA0B}"/>
              </a:ext>
            </a:extLst>
          </p:cNvPr>
          <p:cNvSpPr/>
          <p:nvPr/>
        </p:nvSpPr>
        <p:spPr>
          <a:xfrm>
            <a:off x="6501369" y="2184062"/>
            <a:ext cx="5005811" cy="1569660"/>
          </a:xfrm>
          <a:prstGeom prst="wedgeRoundRectCallout">
            <a:avLst>
              <a:gd name="adj1" fmla="val 1249"/>
              <a:gd name="adj2" fmla="val -21940"/>
              <a:gd name="adj3" fmla="val 16667"/>
            </a:avLst>
          </a:prstGeom>
          <a:solidFill>
            <a:srgbClr val="339933"/>
          </a:solidFill>
          <a:ln>
            <a:solidFill>
              <a:srgbClr val="C933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“It’s normal – it’s going to happen to us all as some point!”</a:t>
            </a:r>
          </a:p>
        </p:txBody>
      </p:sp>
      <p:sp>
        <p:nvSpPr>
          <p:cNvPr id="24" name="Speech Bubble: Rectangle with Corners Rounded 23">
            <a:extLst>
              <a:ext uri="{FF2B5EF4-FFF2-40B4-BE49-F238E27FC236}">
                <a16:creationId xmlns:a16="http://schemas.microsoft.com/office/drawing/2014/main" id="{48109786-A45C-425E-8109-0DFA2C3C8874}"/>
              </a:ext>
            </a:extLst>
          </p:cNvPr>
          <p:cNvSpPr/>
          <p:nvPr/>
        </p:nvSpPr>
        <p:spPr>
          <a:xfrm>
            <a:off x="6257782" y="4230685"/>
            <a:ext cx="5492987" cy="1614026"/>
          </a:xfrm>
          <a:prstGeom prst="wedgeRoundRectCallout">
            <a:avLst>
              <a:gd name="adj1" fmla="val -13649"/>
              <a:gd name="adj2" fmla="val 15967"/>
              <a:gd name="adj3" fmla="val 16667"/>
            </a:avLst>
          </a:prstGeom>
          <a:solidFill>
            <a:srgbClr val="339933"/>
          </a:solidFill>
          <a:ln>
            <a:solidFill>
              <a:srgbClr val="0083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“If you talk about dying, you can say everything you want and need to. There are no regrets”</a:t>
            </a:r>
          </a:p>
        </p:txBody>
      </p:sp>
      <p:sp>
        <p:nvSpPr>
          <p:cNvPr id="25" name="Speech Bubble: Rectangle with Corners Rounded 24">
            <a:extLst>
              <a:ext uri="{FF2B5EF4-FFF2-40B4-BE49-F238E27FC236}">
                <a16:creationId xmlns:a16="http://schemas.microsoft.com/office/drawing/2014/main" id="{8F280205-B872-4BF4-848A-20618A2559EF}"/>
              </a:ext>
            </a:extLst>
          </p:cNvPr>
          <p:cNvSpPr/>
          <p:nvPr/>
        </p:nvSpPr>
        <p:spPr>
          <a:xfrm>
            <a:off x="769439" y="5542496"/>
            <a:ext cx="4687878" cy="1114416"/>
          </a:xfrm>
          <a:prstGeom prst="wedgeRoundRectCallout">
            <a:avLst>
              <a:gd name="adj1" fmla="val -19956"/>
              <a:gd name="adj2" fmla="val 12274"/>
              <a:gd name="adj3" fmla="val 16667"/>
            </a:avLst>
          </a:prstGeom>
          <a:solidFill>
            <a:srgbClr val="339933"/>
          </a:solidFill>
          <a:ln>
            <a:solidFill>
              <a:srgbClr val="0083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“If you talk about it, you can make the most of life.”</a:t>
            </a:r>
          </a:p>
        </p:txBody>
      </p:sp>
      <p:sp>
        <p:nvSpPr>
          <p:cNvPr id="7" name="Speech Bubble: Rectangle with Corners Rounded 6">
            <a:extLst>
              <a:ext uri="{FF2B5EF4-FFF2-40B4-BE49-F238E27FC236}">
                <a16:creationId xmlns:a16="http://schemas.microsoft.com/office/drawing/2014/main" id="{E53984D9-8464-46E3-B015-E65807E9CB34}"/>
              </a:ext>
            </a:extLst>
          </p:cNvPr>
          <p:cNvSpPr/>
          <p:nvPr/>
        </p:nvSpPr>
        <p:spPr>
          <a:xfrm>
            <a:off x="366885" y="1714088"/>
            <a:ext cx="5492987" cy="3641464"/>
          </a:xfrm>
          <a:prstGeom prst="wedgeRoundRectCallout">
            <a:avLst>
              <a:gd name="adj1" fmla="val -13649"/>
              <a:gd name="adj2" fmla="val 15967"/>
              <a:gd name="adj3" fmla="val 16667"/>
            </a:avLst>
          </a:prstGeom>
          <a:solidFill>
            <a:srgbClr val="339933"/>
          </a:solidFill>
          <a:ln>
            <a:solidFill>
              <a:srgbClr val="0083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GB" sz="2800" dirty="0"/>
              <a:t>“</a:t>
            </a:r>
            <a:r>
              <a:rPr lang="en-GB" sz="2400" dirty="0"/>
              <a:t>It’</a:t>
            </a:r>
            <a:r>
              <a:rPr lang="en-GB" altLang="ja-JP" sz="2400" dirty="0"/>
              <a:t>s not easy to talk about end of life issues but it’s important to do. Now that we’ve put our affairs in order and talked about what we want, we can  ‘put that in a box’ as it were, and get on with living one day at a time, cherishing each day together, as I know its going to end one day.</a:t>
            </a:r>
            <a:r>
              <a:rPr lang="ja-JP" altLang="en-GB" sz="2400" dirty="0"/>
              <a:t>” </a:t>
            </a:r>
            <a:endParaRPr kumimoji="0" lang="en-GB" sz="2400" b="0" u="none" strike="noStrike" kern="1200" cap="none" spc="0" normalizeH="0" baseline="0" noProof="0" dirty="0">
              <a:ln>
                <a:noFill/>
              </a:ln>
              <a:solidFill>
                <a:srgbClr val="FFFFFF"/>
              </a:solidFill>
              <a:effectLst/>
              <a:uLnTx/>
              <a:uFillTx/>
              <a:ea typeface="+mn-ea"/>
              <a:cs typeface="Arial" panose="020B0604020202020204" pitchFamily="34" charset="0"/>
            </a:endParaRPr>
          </a:p>
        </p:txBody>
      </p:sp>
    </p:spTree>
    <p:extLst>
      <p:ext uri="{BB962C8B-B14F-4D97-AF65-F5344CB8AC3E}">
        <p14:creationId xmlns:p14="http://schemas.microsoft.com/office/powerpoint/2010/main" val="19553827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9093FD7-F43E-164F-821B-418727075482}"/>
              </a:ext>
            </a:extLst>
          </p:cNvPr>
          <p:cNvSpPr/>
          <p:nvPr/>
        </p:nvSpPr>
        <p:spPr>
          <a:xfrm>
            <a:off x="0" y="4535"/>
            <a:ext cx="12192000" cy="49058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Graphic 8">
            <a:extLst>
              <a:ext uri="{FF2B5EF4-FFF2-40B4-BE49-F238E27FC236}">
                <a16:creationId xmlns:a16="http://schemas.microsoft.com/office/drawing/2014/main" id="{86699564-E67A-9747-8C56-D467135C93F7}"/>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b="14552"/>
          <a:stretch/>
        </p:blipFill>
        <p:spPr>
          <a:xfrm>
            <a:off x="0" y="4563464"/>
            <a:ext cx="12192000" cy="2268000"/>
          </a:xfrm>
          <a:prstGeom prst="rect">
            <a:avLst/>
          </a:prstGeom>
        </p:spPr>
      </p:pic>
      <p:sp>
        <p:nvSpPr>
          <p:cNvPr id="6" name="Title 5">
            <a:extLst>
              <a:ext uri="{FF2B5EF4-FFF2-40B4-BE49-F238E27FC236}">
                <a16:creationId xmlns:a16="http://schemas.microsoft.com/office/drawing/2014/main" id="{6BFCFDBC-A55F-4BC2-8435-8475E65487F8}"/>
              </a:ext>
            </a:extLst>
          </p:cNvPr>
          <p:cNvSpPr>
            <a:spLocks noGrp="1"/>
          </p:cNvSpPr>
          <p:nvPr>
            <p:ph type="title"/>
          </p:nvPr>
        </p:nvSpPr>
        <p:spPr>
          <a:xfrm>
            <a:off x="526406" y="1616554"/>
            <a:ext cx="11363778" cy="2051619"/>
          </a:xfrm>
        </p:spPr>
        <p:txBody>
          <a:bodyPr>
            <a:normAutofit/>
          </a:bodyPr>
          <a:lstStyle/>
          <a:p>
            <a:r>
              <a:rPr lang="en-GB" dirty="0">
                <a:solidFill>
                  <a:schemeClr val="bg1"/>
                </a:solidFill>
              </a:rPr>
              <a:t>Why don’t we talk about dying and death?</a:t>
            </a:r>
          </a:p>
        </p:txBody>
      </p:sp>
    </p:spTree>
    <p:extLst>
      <p:ext uri="{BB962C8B-B14F-4D97-AF65-F5344CB8AC3E}">
        <p14:creationId xmlns:p14="http://schemas.microsoft.com/office/powerpoint/2010/main" val="18909007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6CC5C-ED7D-4E79-B08F-29D0513FB118}"/>
              </a:ext>
            </a:extLst>
          </p:cNvPr>
          <p:cNvSpPr>
            <a:spLocks noGrp="1"/>
          </p:cNvSpPr>
          <p:nvPr>
            <p:ph type="title"/>
          </p:nvPr>
        </p:nvSpPr>
        <p:spPr/>
        <p:txBody>
          <a:bodyPr/>
          <a:lstStyle/>
          <a:p>
            <a:r>
              <a:rPr lang="en-GB" dirty="0"/>
              <a:t>Why don’t we talk about dying and death?</a:t>
            </a:r>
          </a:p>
        </p:txBody>
      </p:sp>
      <p:sp>
        <p:nvSpPr>
          <p:cNvPr id="3" name="Content Placeholder 2">
            <a:extLst>
              <a:ext uri="{FF2B5EF4-FFF2-40B4-BE49-F238E27FC236}">
                <a16:creationId xmlns:a16="http://schemas.microsoft.com/office/drawing/2014/main" id="{00127E24-5699-42CD-8B94-E4EC1C7839ED}"/>
              </a:ext>
            </a:extLst>
          </p:cNvPr>
          <p:cNvSpPr>
            <a:spLocks noGrp="1"/>
          </p:cNvSpPr>
          <p:nvPr>
            <p:ph idx="1"/>
          </p:nvPr>
        </p:nvSpPr>
        <p:spPr>
          <a:xfrm>
            <a:off x="719328" y="2374265"/>
            <a:ext cx="10634472" cy="3307207"/>
          </a:xfrm>
        </p:spPr>
        <p:txBody>
          <a:bodyPr/>
          <a:lstStyle/>
          <a:p>
            <a:pPr>
              <a:lnSpc>
                <a:spcPct val="150000"/>
              </a:lnSpc>
              <a:spcBef>
                <a:spcPts val="0"/>
              </a:spcBef>
            </a:pPr>
            <a:r>
              <a:rPr lang="en-GB" sz="3200" dirty="0"/>
              <a:t>Individuals, family and friends, professionals and society are reluctant to discuss dying and death. Why?</a:t>
            </a:r>
          </a:p>
          <a:p>
            <a:pPr>
              <a:lnSpc>
                <a:spcPct val="150000"/>
              </a:lnSpc>
              <a:spcBef>
                <a:spcPts val="0"/>
              </a:spcBef>
            </a:pPr>
            <a:r>
              <a:rPr lang="en-GB" sz="3200" dirty="0"/>
              <a:t>What are the advantages of avoidance?</a:t>
            </a:r>
          </a:p>
          <a:p>
            <a:pPr>
              <a:lnSpc>
                <a:spcPct val="150000"/>
              </a:lnSpc>
              <a:spcBef>
                <a:spcPts val="0"/>
              </a:spcBef>
            </a:pPr>
            <a:r>
              <a:rPr lang="en-GB" sz="3200" dirty="0"/>
              <a:t>What are the disadvantages?</a:t>
            </a:r>
          </a:p>
          <a:p>
            <a:endParaRPr lang="en-GB" dirty="0"/>
          </a:p>
        </p:txBody>
      </p:sp>
    </p:spTree>
    <p:extLst>
      <p:ext uri="{BB962C8B-B14F-4D97-AF65-F5344CB8AC3E}">
        <p14:creationId xmlns:p14="http://schemas.microsoft.com/office/powerpoint/2010/main" val="6799515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9093FD7-F43E-164F-821B-418727075482}"/>
              </a:ext>
            </a:extLst>
          </p:cNvPr>
          <p:cNvSpPr/>
          <p:nvPr/>
        </p:nvSpPr>
        <p:spPr>
          <a:xfrm>
            <a:off x="0" y="4535"/>
            <a:ext cx="12192000" cy="49058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Graphic 8">
            <a:extLst>
              <a:ext uri="{FF2B5EF4-FFF2-40B4-BE49-F238E27FC236}">
                <a16:creationId xmlns:a16="http://schemas.microsoft.com/office/drawing/2014/main" id="{86699564-E67A-9747-8C56-D467135C93F7}"/>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b="14552"/>
          <a:stretch/>
        </p:blipFill>
        <p:spPr>
          <a:xfrm>
            <a:off x="0" y="4563464"/>
            <a:ext cx="12192000" cy="2268000"/>
          </a:xfrm>
          <a:prstGeom prst="rect">
            <a:avLst/>
          </a:prstGeom>
        </p:spPr>
      </p:pic>
      <p:sp>
        <p:nvSpPr>
          <p:cNvPr id="6" name="Title 5">
            <a:extLst>
              <a:ext uri="{FF2B5EF4-FFF2-40B4-BE49-F238E27FC236}">
                <a16:creationId xmlns:a16="http://schemas.microsoft.com/office/drawing/2014/main" id="{6BFCFDBC-A55F-4BC2-8435-8475E65487F8}"/>
              </a:ext>
            </a:extLst>
          </p:cNvPr>
          <p:cNvSpPr>
            <a:spLocks noGrp="1"/>
          </p:cNvSpPr>
          <p:nvPr>
            <p:ph type="title"/>
          </p:nvPr>
        </p:nvSpPr>
        <p:spPr>
          <a:xfrm>
            <a:off x="526406" y="1616554"/>
            <a:ext cx="11363778" cy="2051619"/>
          </a:xfrm>
        </p:spPr>
        <p:txBody>
          <a:bodyPr/>
          <a:lstStyle/>
          <a:p>
            <a:r>
              <a:rPr lang="en-GB" dirty="0">
                <a:solidFill>
                  <a:schemeClr val="bg1"/>
                </a:solidFill>
              </a:rPr>
              <a:t>Communication principles and strategies</a:t>
            </a:r>
          </a:p>
        </p:txBody>
      </p:sp>
    </p:spTree>
    <p:extLst>
      <p:ext uri="{BB962C8B-B14F-4D97-AF65-F5344CB8AC3E}">
        <p14:creationId xmlns:p14="http://schemas.microsoft.com/office/powerpoint/2010/main" val="24224851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0684A-6BC2-4037-9395-FF1BFEEF7326}"/>
              </a:ext>
            </a:extLst>
          </p:cNvPr>
          <p:cNvSpPr>
            <a:spLocks noGrp="1"/>
          </p:cNvSpPr>
          <p:nvPr>
            <p:ph type="title"/>
          </p:nvPr>
        </p:nvSpPr>
        <p:spPr>
          <a:xfrm>
            <a:off x="838200" y="168176"/>
            <a:ext cx="11183112" cy="1325563"/>
          </a:xfrm>
        </p:spPr>
        <p:txBody>
          <a:bodyPr>
            <a:normAutofit/>
          </a:bodyPr>
          <a:lstStyle/>
          <a:p>
            <a:r>
              <a:rPr lang="en-GB" sz="3600" dirty="0"/>
              <a:t>Important elements for a successful conversation</a:t>
            </a:r>
          </a:p>
        </p:txBody>
      </p:sp>
      <p:sp>
        <p:nvSpPr>
          <p:cNvPr id="3" name="Content Placeholder 2">
            <a:extLst>
              <a:ext uri="{FF2B5EF4-FFF2-40B4-BE49-F238E27FC236}">
                <a16:creationId xmlns:a16="http://schemas.microsoft.com/office/drawing/2014/main" id="{3809C712-9F24-4BA6-B9E2-37A59FF364C6}"/>
              </a:ext>
            </a:extLst>
          </p:cNvPr>
          <p:cNvSpPr>
            <a:spLocks noGrp="1"/>
          </p:cNvSpPr>
          <p:nvPr>
            <p:ph idx="1"/>
          </p:nvPr>
        </p:nvSpPr>
        <p:spPr>
          <a:xfrm>
            <a:off x="923544" y="1834232"/>
            <a:ext cx="9915144" cy="4864199"/>
          </a:xfrm>
        </p:spPr>
        <p:txBody>
          <a:bodyPr>
            <a:normAutofit fontScale="70000" lnSpcReduction="20000"/>
          </a:bodyPr>
          <a:lstStyle/>
          <a:p>
            <a:r>
              <a:rPr lang="en-GB" sz="3400" dirty="0">
                <a:cs typeface="Arial"/>
              </a:rPr>
              <a:t>The setting or environment is important – not always flexible but can make the most of what we have</a:t>
            </a:r>
          </a:p>
          <a:p>
            <a:r>
              <a:rPr lang="en-GB" sz="3400" dirty="0">
                <a:cs typeface="Arial"/>
              </a:rPr>
              <a:t>Having a practised structure can be helpful</a:t>
            </a:r>
          </a:p>
          <a:p>
            <a:r>
              <a:rPr lang="en-GB" sz="3400" dirty="0">
                <a:cs typeface="Arial"/>
              </a:rPr>
              <a:t>Having the confidence and skills to ask about patients</a:t>
            </a:r>
            <a:r>
              <a:rPr lang="ja-JP" altLang="en-GB" sz="3400" dirty="0">
                <a:cs typeface="Arial"/>
              </a:rPr>
              <a:t>’</a:t>
            </a:r>
            <a:r>
              <a:rPr lang="en-GB" altLang="ja-JP" sz="3400" dirty="0">
                <a:cs typeface="Arial"/>
              </a:rPr>
              <a:t> concerns and feelings.</a:t>
            </a:r>
          </a:p>
          <a:p>
            <a:r>
              <a:rPr lang="en-GB" sz="3400" dirty="0">
                <a:cs typeface="Arial"/>
              </a:rPr>
              <a:t>You can’</a:t>
            </a:r>
            <a:r>
              <a:rPr lang="en-GB" altLang="ja-JP" sz="3400" dirty="0">
                <a:cs typeface="Arial"/>
              </a:rPr>
              <a:t>t guess what the concerns are – you have to ask</a:t>
            </a:r>
            <a:endParaRPr lang="en-GB" altLang="ja-JP" sz="3400" baseline="30000" dirty="0">
              <a:cs typeface="Arial"/>
            </a:endParaRPr>
          </a:p>
          <a:p>
            <a:r>
              <a:rPr lang="en-GB" sz="3400" dirty="0">
                <a:cs typeface="Arial"/>
              </a:rPr>
              <a:t>Important not to listen selectively for the concerns we can address -  need to feel comfortable approaching issues that we might not immediately have answers/solutions for</a:t>
            </a:r>
          </a:p>
          <a:p>
            <a:r>
              <a:rPr lang="en-GB" sz="3400" dirty="0">
                <a:cs typeface="Arial"/>
              </a:rPr>
              <a:t>We should seek the patient’</a:t>
            </a:r>
            <a:r>
              <a:rPr lang="en-GB" altLang="ja-JP" sz="3400" dirty="0">
                <a:cs typeface="Arial"/>
              </a:rPr>
              <a:t>s own solutions before we start to solve problems</a:t>
            </a:r>
          </a:p>
          <a:p>
            <a:pPr marL="0" indent="0">
              <a:buNone/>
            </a:pPr>
            <a:r>
              <a:rPr lang="en-GB" altLang="ja-JP" sz="1900" dirty="0">
                <a:cs typeface="Arial"/>
              </a:rPr>
              <a:t>(Connelly et al 2010)</a:t>
            </a:r>
            <a:endParaRPr lang="en-GB" sz="1900" dirty="0">
              <a:cs typeface="Arial"/>
            </a:endParaRPr>
          </a:p>
          <a:p>
            <a:endParaRPr lang="en-GB" dirty="0">
              <a:cs typeface="Arial"/>
            </a:endParaRPr>
          </a:p>
          <a:p>
            <a:pPr marL="0" indent="0">
              <a:buNone/>
            </a:pPr>
            <a:endParaRPr lang="en-GB" dirty="0"/>
          </a:p>
        </p:txBody>
      </p:sp>
    </p:spTree>
    <p:extLst>
      <p:ext uri="{BB962C8B-B14F-4D97-AF65-F5344CB8AC3E}">
        <p14:creationId xmlns:p14="http://schemas.microsoft.com/office/powerpoint/2010/main" val="30071607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7B687-8D2B-4286-B720-0EC1B8B70100}"/>
              </a:ext>
            </a:extLst>
          </p:cNvPr>
          <p:cNvSpPr>
            <a:spLocks noGrp="1"/>
          </p:cNvSpPr>
          <p:nvPr>
            <p:ph type="title"/>
          </p:nvPr>
        </p:nvSpPr>
        <p:spPr/>
        <p:txBody>
          <a:bodyPr/>
          <a:lstStyle/>
          <a:p>
            <a:r>
              <a:rPr lang="en-GB" dirty="0"/>
              <a:t>Behaviours and skills that can help a conversation be effective</a:t>
            </a:r>
          </a:p>
        </p:txBody>
      </p:sp>
      <p:sp>
        <p:nvSpPr>
          <p:cNvPr id="4" name="Content Placeholder 2">
            <a:extLst>
              <a:ext uri="{FF2B5EF4-FFF2-40B4-BE49-F238E27FC236}">
                <a16:creationId xmlns:a16="http://schemas.microsoft.com/office/drawing/2014/main" id="{E942BD5E-4307-4BF8-A3D6-5A8E29FB7254}"/>
              </a:ext>
            </a:extLst>
          </p:cNvPr>
          <p:cNvSpPr>
            <a:spLocks noGrp="1"/>
          </p:cNvSpPr>
          <p:nvPr>
            <p:ph idx="1"/>
          </p:nvPr>
        </p:nvSpPr>
        <p:spPr>
          <a:xfrm>
            <a:off x="838200" y="1971929"/>
            <a:ext cx="7772400" cy="435133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GB" sz="3200" b="1" dirty="0">
                <a:cs typeface="Arial" pitchFamily="34" charset="0"/>
              </a:rPr>
              <a:t>Non-verbal</a:t>
            </a:r>
          </a:p>
          <a:p>
            <a:pPr lvl="1"/>
            <a:r>
              <a:rPr lang="en-GB" sz="3200" dirty="0">
                <a:cs typeface="Arial" pitchFamily="34" charset="0"/>
              </a:rPr>
              <a:t>Being attentive</a:t>
            </a:r>
          </a:p>
          <a:p>
            <a:pPr lvl="1"/>
            <a:r>
              <a:rPr lang="en-GB" sz="3200" dirty="0">
                <a:cs typeface="Arial" pitchFamily="34" charset="0"/>
              </a:rPr>
              <a:t>Eye contact</a:t>
            </a:r>
          </a:p>
          <a:p>
            <a:pPr lvl="1"/>
            <a:r>
              <a:rPr lang="en-GB" sz="3200" dirty="0">
                <a:cs typeface="Arial" pitchFamily="34" charset="0"/>
              </a:rPr>
              <a:t>Nodding</a:t>
            </a:r>
          </a:p>
          <a:p>
            <a:pPr lvl="1"/>
            <a:r>
              <a:rPr lang="en-GB" sz="3200" dirty="0">
                <a:cs typeface="Arial" pitchFamily="34" charset="0"/>
              </a:rPr>
              <a:t>Looking concerned</a:t>
            </a:r>
          </a:p>
          <a:p>
            <a:pPr lvl="1"/>
            <a:r>
              <a:rPr lang="en-GB" sz="3200" dirty="0">
                <a:cs typeface="Arial" pitchFamily="34" charset="0"/>
              </a:rPr>
              <a:t>Leaving space for patient to talk</a:t>
            </a:r>
          </a:p>
          <a:p>
            <a:endParaRPr lang="en-GB" dirty="0"/>
          </a:p>
        </p:txBody>
      </p:sp>
    </p:spTree>
    <p:extLst>
      <p:ext uri="{BB962C8B-B14F-4D97-AF65-F5344CB8AC3E}">
        <p14:creationId xmlns:p14="http://schemas.microsoft.com/office/powerpoint/2010/main" val="30793044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04901-0D07-427B-8671-A0C51B2D3926}"/>
              </a:ext>
            </a:extLst>
          </p:cNvPr>
          <p:cNvSpPr>
            <a:spLocks noGrp="1"/>
          </p:cNvSpPr>
          <p:nvPr>
            <p:ph type="title"/>
          </p:nvPr>
        </p:nvSpPr>
        <p:spPr/>
        <p:txBody>
          <a:bodyPr/>
          <a:lstStyle/>
          <a:p>
            <a:r>
              <a:rPr lang="en-GB" dirty="0"/>
              <a:t>Behaviours and skills that show we are listening</a:t>
            </a:r>
          </a:p>
        </p:txBody>
      </p:sp>
      <p:sp>
        <p:nvSpPr>
          <p:cNvPr id="4" name="Content Placeholder 2">
            <a:extLst>
              <a:ext uri="{FF2B5EF4-FFF2-40B4-BE49-F238E27FC236}">
                <a16:creationId xmlns:a16="http://schemas.microsoft.com/office/drawing/2014/main" id="{F1CFB91B-8882-4133-9CE2-B5E410F372B3}"/>
              </a:ext>
            </a:extLst>
          </p:cNvPr>
          <p:cNvSpPr>
            <a:spLocks noGrp="1"/>
          </p:cNvSpPr>
          <p:nvPr>
            <p:ph idx="1"/>
          </p:nvPr>
        </p:nvSpPr>
        <p:spPr>
          <a:xfrm>
            <a:off x="727830" y="1661915"/>
            <a:ext cx="9733548" cy="5196085"/>
          </a:xfrm>
          <a:prstGeom prst="rect">
            <a:avLst/>
          </a:prstGeom>
        </p:spPr>
        <p:txBody>
          <a:bodyPr vert="horz" lIns="91440" tIns="45720" rIns="91440" bIns="45720" rtlCol="0">
            <a:normAutofit fontScale="5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5100" b="1" dirty="0">
                <a:cs typeface="Arial" pitchFamily="34" charset="0"/>
              </a:rPr>
              <a:t>Verbal behaviours</a:t>
            </a:r>
          </a:p>
          <a:p>
            <a:pPr lvl="1">
              <a:buFont typeface="Wingdings" pitchFamily="2" charset="2"/>
              <a:buChar char="ü"/>
            </a:pPr>
            <a:r>
              <a:rPr lang="en-GB" sz="5100" dirty="0">
                <a:cs typeface="Arial" pitchFamily="34" charset="0"/>
              </a:rPr>
              <a:t>Open questions</a:t>
            </a:r>
          </a:p>
          <a:p>
            <a:pPr lvl="1">
              <a:buFont typeface="Wingdings" pitchFamily="2" charset="2"/>
              <a:buChar char="ü"/>
            </a:pPr>
            <a:r>
              <a:rPr lang="en-GB" sz="5100" dirty="0">
                <a:cs typeface="Arial" pitchFamily="34" charset="0"/>
              </a:rPr>
              <a:t>Picking up and responding to cues – verbal and non-verbal</a:t>
            </a:r>
          </a:p>
          <a:p>
            <a:pPr lvl="1">
              <a:buFont typeface="Wingdings" pitchFamily="2" charset="2"/>
              <a:buChar char="ü"/>
            </a:pPr>
            <a:r>
              <a:rPr lang="en-GB" sz="5100" dirty="0">
                <a:cs typeface="Arial" pitchFamily="34" charset="0"/>
              </a:rPr>
              <a:t>Questions about feelings</a:t>
            </a:r>
          </a:p>
          <a:p>
            <a:pPr lvl="1">
              <a:buFont typeface="Wingdings" pitchFamily="2" charset="2"/>
              <a:buChar char="ü"/>
            </a:pPr>
            <a:r>
              <a:rPr lang="en-GB" sz="5100" dirty="0">
                <a:cs typeface="Arial" pitchFamily="34" charset="0"/>
              </a:rPr>
              <a:t>Clarifying </a:t>
            </a:r>
          </a:p>
          <a:p>
            <a:pPr lvl="1">
              <a:buFont typeface="Wingdings" pitchFamily="2" charset="2"/>
              <a:buChar char="ü"/>
            </a:pPr>
            <a:r>
              <a:rPr lang="en-GB" sz="5100" dirty="0">
                <a:cs typeface="Arial" pitchFamily="34" charset="0"/>
              </a:rPr>
              <a:t>Summarising and reflecting back to check our understanding </a:t>
            </a:r>
          </a:p>
          <a:p>
            <a:pPr lvl="1">
              <a:buFont typeface="Wingdings" pitchFamily="2" charset="2"/>
              <a:buChar char="ü"/>
            </a:pPr>
            <a:r>
              <a:rPr lang="en-GB" sz="5100" dirty="0">
                <a:cs typeface="Arial" pitchFamily="34" charset="0"/>
              </a:rPr>
              <a:t>Empathy</a:t>
            </a:r>
          </a:p>
          <a:p>
            <a:pPr lvl="1">
              <a:buFont typeface="Wingdings" pitchFamily="2" charset="2"/>
              <a:buChar char="ü"/>
            </a:pPr>
            <a:r>
              <a:rPr lang="en-GB" sz="5100" dirty="0">
                <a:cs typeface="Arial" pitchFamily="34" charset="0"/>
              </a:rPr>
              <a:t>Educated guesses</a:t>
            </a:r>
            <a:endParaRPr lang="en-GB" sz="3600" dirty="0">
              <a:cs typeface="Arial" pitchFamily="34" charset="0"/>
            </a:endParaRPr>
          </a:p>
          <a:p>
            <a:pPr marL="457200" lvl="1" indent="0">
              <a:buNone/>
            </a:pPr>
            <a:endParaRPr lang="en-GB" sz="3600" dirty="0">
              <a:cs typeface="Arial" pitchFamily="34" charset="0"/>
            </a:endParaRPr>
          </a:p>
          <a:p>
            <a:pPr marL="895350" lvl="1" indent="-342900">
              <a:buNone/>
            </a:pPr>
            <a:r>
              <a:rPr lang="en-GB" sz="1800" dirty="0">
                <a:cs typeface="Arial" pitchFamily="34" charset="0"/>
              </a:rPr>
              <a:t>(</a:t>
            </a:r>
            <a:r>
              <a:rPr lang="en-GB" sz="1800" dirty="0" err="1">
                <a:cs typeface="Arial" pitchFamily="34" charset="0"/>
              </a:rPr>
              <a:t>Fallowfield</a:t>
            </a:r>
            <a:r>
              <a:rPr lang="en-GB" sz="1800" dirty="0">
                <a:cs typeface="Arial" pitchFamily="34" charset="0"/>
              </a:rPr>
              <a:t> et al 2014, Robertson 2005</a:t>
            </a:r>
            <a:endParaRPr lang="en-US" dirty="0"/>
          </a:p>
        </p:txBody>
      </p:sp>
    </p:spTree>
    <p:extLst>
      <p:ext uri="{BB962C8B-B14F-4D97-AF65-F5344CB8AC3E}">
        <p14:creationId xmlns:p14="http://schemas.microsoft.com/office/powerpoint/2010/main" val="40871157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DDE4B-0B80-4844-B0D5-EF75969E41E1}"/>
              </a:ext>
            </a:extLst>
          </p:cNvPr>
          <p:cNvSpPr>
            <a:spLocks noGrp="1"/>
          </p:cNvSpPr>
          <p:nvPr>
            <p:ph type="title"/>
          </p:nvPr>
        </p:nvSpPr>
        <p:spPr/>
        <p:txBody>
          <a:bodyPr/>
          <a:lstStyle/>
          <a:p>
            <a:r>
              <a:rPr lang="en-GB" dirty="0"/>
              <a:t>Behaviours that block two-way communication and patient disclosure</a:t>
            </a:r>
          </a:p>
        </p:txBody>
      </p:sp>
      <p:sp>
        <p:nvSpPr>
          <p:cNvPr id="4" name="Content Placeholder 2">
            <a:extLst>
              <a:ext uri="{FF2B5EF4-FFF2-40B4-BE49-F238E27FC236}">
                <a16:creationId xmlns:a16="http://schemas.microsoft.com/office/drawing/2014/main" id="{8A9C9E81-7674-4052-A036-2A6DDE290745}"/>
              </a:ext>
            </a:extLst>
          </p:cNvPr>
          <p:cNvSpPr>
            <a:spLocks noGrp="1"/>
          </p:cNvSpPr>
          <p:nvPr>
            <p:ph idx="1"/>
          </p:nvPr>
        </p:nvSpPr>
        <p:spPr>
          <a:xfrm>
            <a:off x="838200" y="1834233"/>
            <a:ext cx="7772400" cy="44202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t>Closed questions</a:t>
            </a:r>
          </a:p>
          <a:p>
            <a:r>
              <a:rPr lang="en-US" sz="2800" dirty="0"/>
              <a:t>Leading questions</a:t>
            </a:r>
          </a:p>
          <a:p>
            <a:r>
              <a:rPr lang="en-US" sz="2800" dirty="0"/>
              <a:t>Multiple questions</a:t>
            </a:r>
          </a:p>
          <a:p>
            <a:r>
              <a:rPr lang="en-US" sz="2800" dirty="0"/>
              <a:t>Ignoring cues</a:t>
            </a:r>
          </a:p>
          <a:p>
            <a:r>
              <a:rPr lang="en-US" sz="2800" dirty="0"/>
              <a:t>Giving information too soon</a:t>
            </a:r>
          </a:p>
          <a:p>
            <a:r>
              <a:rPr lang="en-US" sz="2800" dirty="0"/>
              <a:t>Giving reassurance too soon</a:t>
            </a:r>
          </a:p>
          <a:p>
            <a:r>
              <a:rPr lang="en-US" sz="2800" dirty="0"/>
              <a:t>Normalising/minimizing concerns</a:t>
            </a:r>
          </a:p>
          <a:p>
            <a:endParaRPr lang="en-US" sz="2400" dirty="0"/>
          </a:p>
          <a:p>
            <a:pPr marL="0" indent="0">
              <a:buNone/>
            </a:pPr>
            <a:endParaRPr lang="en-US" sz="2400" dirty="0">
              <a:solidFill>
                <a:srgbClr val="000000"/>
              </a:solidFill>
            </a:endParaRPr>
          </a:p>
        </p:txBody>
      </p:sp>
      <p:sp>
        <p:nvSpPr>
          <p:cNvPr id="3" name="TextBox 2">
            <a:extLst>
              <a:ext uri="{FF2B5EF4-FFF2-40B4-BE49-F238E27FC236}">
                <a16:creationId xmlns:a16="http://schemas.microsoft.com/office/drawing/2014/main" id="{399971D3-3AC3-413B-B508-BFF5E6B57E1A}"/>
              </a:ext>
            </a:extLst>
          </p:cNvPr>
          <p:cNvSpPr txBox="1"/>
          <p:nvPr/>
        </p:nvSpPr>
        <p:spPr>
          <a:xfrm>
            <a:off x="155448" y="6425714"/>
            <a:ext cx="2613216" cy="338554"/>
          </a:xfrm>
          <a:prstGeom prst="rect">
            <a:avLst/>
          </a:prstGeom>
          <a:noFill/>
        </p:spPr>
        <p:txBody>
          <a:bodyPr wrap="none" rtlCol="0">
            <a:spAutoFit/>
          </a:bodyPr>
          <a:lstStyle/>
          <a:p>
            <a:r>
              <a:rPr lang="en-GB" sz="1600" dirty="0"/>
              <a:t>McGuire &amp; </a:t>
            </a:r>
            <a:r>
              <a:rPr lang="en-GB" sz="1600" dirty="0" err="1"/>
              <a:t>Pitceathly</a:t>
            </a:r>
            <a:r>
              <a:rPr lang="en-GB" sz="1600" dirty="0"/>
              <a:t> 2002</a:t>
            </a:r>
          </a:p>
        </p:txBody>
      </p:sp>
    </p:spTree>
    <p:extLst>
      <p:ext uri="{BB962C8B-B14F-4D97-AF65-F5344CB8AC3E}">
        <p14:creationId xmlns:p14="http://schemas.microsoft.com/office/powerpoint/2010/main" val="22198770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402FB-353C-4339-913C-94C50880A1A9}"/>
              </a:ext>
            </a:extLst>
          </p:cNvPr>
          <p:cNvSpPr>
            <a:spLocks noGrp="1"/>
          </p:cNvSpPr>
          <p:nvPr>
            <p:ph type="title"/>
          </p:nvPr>
        </p:nvSpPr>
        <p:spPr/>
        <p:txBody>
          <a:bodyPr/>
          <a:lstStyle/>
          <a:p>
            <a:r>
              <a:rPr lang="en-GB" dirty="0"/>
              <a:t>Workshop aims</a:t>
            </a:r>
          </a:p>
        </p:txBody>
      </p:sp>
      <p:sp>
        <p:nvSpPr>
          <p:cNvPr id="3" name="Content Placeholder 2">
            <a:extLst>
              <a:ext uri="{FF2B5EF4-FFF2-40B4-BE49-F238E27FC236}">
                <a16:creationId xmlns:a16="http://schemas.microsoft.com/office/drawing/2014/main" id="{EB418AB2-FE95-4FBF-BE4C-0FAAE1B6F6DA}"/>
              </a:ext>
            </a:extLst>
          </p:cNvPr>
          <p:cNvSpPr>
            <a:spLocks noGrp="1"/>
          </p:cNvSpPr>
          <p:nvPr>
            <p:ph idx="1"/>
          </p:nvPr>
        </p:nvSpPr>
        <p:spPr>
          <a:xfrm>
            <a:off x="930965" y="2270814"/>
            <a:ext cx="9485244" cy="3541505"/>
          </a:xfrm>
        </p:spPr>
        <p:txBody>
          <a:bodyPr>
            <a:normAutofit fontScale="85000" lnSpcReduction="10000"/>
          </a:bodyPr>
          <a:lstStyle/>
          <a:p>
            <a:r>
              <a:rPr lang="en-GB" sz="2800" dirty="0"/>
              <a:t>To support Primary Care Professionals (PCPs) to have conversations with people about cancer from diagnosis to discussions at the end of life</a:t>
            </a:r>
          </a:p>
          <a:p>
            <a:r>
              <a:rPr lang="en-GB" sz="2800" dirty="0"/>
              <a:t>To recognise the role health professionals play in helping people discuss cancer, empowering them to ask questions and helping them plan life choices </a:t>
            </a:r>
          </a:p>
          <a:p>
            <a:r>
              <a:rPr lang="en-GB" sz="2800" dirty="0"/>
              <a:t>To highlight that the skills needed to have these conversations well, as with all skills, need good quality and regular training</a:t>
            </a:r>
            <a:endParaRPr lang="en-GB" dirty="0"/>
          </a:p>
        </p:txBody>
      </p:sp>
    </p:spTree>
    <p:extLst>
      <p:ext uri="{BB962C8B-B14F-4D97-AF65-F5344CB8AC3E}">
        <p14:creationId xmlns:p14="http://schemas.microsoft.com/office/powerpoint/2010/main" val="19993698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9093FD7-F43E-164F-821B-418727075482}"/>
              </a:ext>
            </a:extLst>
          </p:cNvPr>
          <p:cNvSpPr/>
          <p:nvPr/>
        </p:nvSpPr>
        <p:spPr>
          <a:xfrm>
            <a:off x="0" y="4535"/>
            <a:ext cx="12192000" cy="49058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Graphic 8">
            <a:extLst>
              <a:ext uri="{FF2B5EF4-FFF2-40B4-BE49-F238E27FC236}">
                <a16:creationId xmlns:a16="http://schemas.microsoft.com/office/drawing/2014/main" id="{86699564-E67A-9747-8C56-D467135C93F7}"/>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b="14552"/>
          <a:stretch/>
        </p:blipFill>
        <p:spPr>
          <a:xfrm>
            <a:off x="0" y="4563464"/>
            <a:ext cx="12192000" cy="2268000"/>
          </a:xfrm>
          <a:prstGeom prst="rect">
            <a:avLst/>
          </a:prstGeom>
        </p:spPr>
      </p:pic>
      <p:sp>
        <p:nvSpPr>
          <p:cNvPr id="6" name="Title 5">
            <a:extLst>
              <a:ext uri="{FF2B5EF4-FFF2-40B4-BE49-F238E27FC236}">
                <a16:creationId xmlns:a16="http://schemas.microsoft.com/office/drawing/2014/main" id="{6BFCFDBC-A55F-4BC2-8435-8475E65487F8}"/>
              </a:ext>
            </a:extLst>
          </p:cNvPr>
          <p:cNvSpPr>
            <a:spLocks noGrp="1"/>
          </p:cNvSpPr>
          <p:nvPr>
            <p:ph type="title"/>
          </p:nvPr>
        </p:nvSpPr>
        <p:spPr>
          <a:xfrm>
            <a:off x="526406" y="1616554"/>
            <a:ext cx="11363778" cy="2051619"/>
          </a:xfrm>
        </p:spPr>
        <p:txBody>
          <a:bodyPr/>
          <a:lstStyle/>
          <a:p>
            <a:r>
              <a:rPr lang="en-GB" dirty="0">
                <a:solidFill>
                  <a:schemeClr val="bg1"/>
                </a:solidFill>
              </a:rPr>
              <a:t>Time to sit back and watch</a:t>
            </a:r>
          </a:p>
        </p:txBody>
      </p:sp>
    </p:spTree>
    <p:extLst>
      <p:ext uri="{BB962C8B-B14F-4D97-AF65-F5344CB8AC3E}">
        <p14:creationId xmlns:p14="http://schemas.microsoft.com/office/powerpoint/2010/main" val="608010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8D160-0083-436E-BC5A-566173461D9A}"/>
              </a:ext>
            </a:extLst>
          </p:cNvPr>
          <p:cNvSpPr>
            <a:spLocks noGrp="1"/>
          </p:cNvSpPr>
          <p:nvPr>
            <p:ph type="title"/>
          </p:nvPr>
        </p:nvSpPr>
        <p:spPr/>
        <p:txBody>
          <a:bodyPr/>
          <a:lstStyle/>
          <a:p>
            <a:r>
              <a:rPr lang="en-GB" dirty="0"/>
              <a:t>A video simulated conversation</a:t>
            </a:r>
          </a:p>
        </p:txBody>
      </p:sp>
      <p:sp>
        <p:nvSpPr>
          <p:cNvPr id="3" name="Content Placeholder 2">
            <a:extLst>
              <a:ext uri="{FF2B5EF4-FFF2-40B4-BE49-F238E27FC236}">
                <a16:creationId xmlns:a16="http://schemas.microsoft.com/office/drawing/2014/main" id="{BC7CAA1C-CA4B-459B-90CF-70D6EADF3EBF}"/>
              </a:ext>
            </a:extLst>
          </p:cNvPr>
          <p:cNvSpPr>
            <a:spLocks noGrp="1"/>
          </p:cNvSpPr>
          <p:nvPr>
            <p:ph idx="1"/>
          </p:nvPr>
        </p:nvSpPr>
        <p:spPr>
          <a:xfrm>
            <a:off x="838200" y="1830577"/>
            <a:ext cx="10134600" cy="4375151"/>
          </a:xfrm>
        </p:spPr>
        <p:txBody>
          <a:bodyPr>
            <a:normAutofit fontScale="92500" lnSpcReduction="10000"/>
          </a:bodyPr>
          <a:lstStyle/>
          <a:p>
            <a:r>
              <a:rPr lang="en-GB" sz="3000" dirty="0"/>
              <a:t>Watch the consultation – please concentrate on the communication aspects, try to pay less attention to the clinical issues.</a:t>
            </a:r>
          </a:p>
          <a:p>
            <a:r>
              <a:rPr lang="en-GB" sz="3000" dirty="0"/>
              <a:t>Note positive aspects and also missed opportunities to facilitate good and effective communication. (Make some notes)</a:t>
            </a:r>
          </a:p>
          <a:p>
            <a:r>
              <a:rPr lang="en-GB" sz="3000" dirty="0"/>
              <a:t>Be ready to discuss things that could have been done differently or better. Think of specific actions, words or phrases that might be used.</a:t>
            </a:r>
          </a:p>
          <a:p>
            <a:endParaRPr lang="en-GB" dirty="0"/>
          </a:p>
        </p:txBody>
      </p:sp>
    </p:spTree>
    <p:extLst>
      <p:ext uri="{BB962C8B-B14F-4D97-AF65-F5344CB8AC3E}">
        <p14:creationId xmlns:p14="http://schemas.microsoft.com/office/powerpoint/2010/main" val="24664523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0C671-0B9C-4C3A-81A2-B128239789ED}"/>
              </a:ext>
            </a:extLst>
          </p:cNvPr>
          <p:cNvSpPr>
            <a:spLocks noGrp="1"/>
          </p:cNvSpPr>
          <p:nvPr>
            <p:ph type="title"/>
          </p:nvPr>
        </p:nvSpPr>
        <p:spPr/>
        <p:txBody>
          <a:bodyPr/>
          <a:lstStyle/>
          <a:p>
            <a:r>
              <a:rPr lang="en-GB" dirty="0"/>
              <a:t>Video consultation 2</a:t>
            </a:r>
          </a:p>
        </p:txBody>
      </p:sp>
      <p:sp>
        <p:nvSpPr>
          <p:cNvPr id="3" name="Content Placeholder 2">
            <a:extLst>
              <a:ext uri="{FF2B5EF4-FFF2-40B4-BE49-F238E27FC236}">
                <a16:creationId xmlns:a16="http://schemas.microsoft.com/office/drawing/2014/main" id="{FC9BB40C-C68F-4366-9E10-7967A1B4C835}"/>
              </a:ext>
            </a:extLst>
          </p:cNvPr>
          <p:cNvSpPr>
            <a:spLocks noGrp="1"/>
          </p:cNvSpPr>
          <p:nvPr>
            <p:ph idx="1"/>
          </p:nvPr>
        </p:nvSpPr>
        <p:spPr>
          <a:xfrm>
            <a:off x="838200" y="2130425"/>
            <a:ext cx="8915400" cy="4351338"/>
          </a:xfrm>
        </p:spPr>
        <p:txBody>
          <a:bodyPr/>
          <a:lstStyle/>
          <a:p>
            <a:r>
              <a:rPr lang="en-GB" sz="3200" dirty="0"/>
              <a:t>The consultation will now be re-run</a:t>
            </a:r>
          </a:p>
          <a:p>
            <a:r>
              <a:rPr lang="en-GB" sz="3200" dirty="0"/>
              <a:t>Are there improvements?</a:t>
            </a:r>
          </a:p>
          <a:p>
            <a:r>
              <a:rPr lang="en-GB" sz="3200" dirty="0"/>
              <a:t>Again note specific behaviours and language that are effective.</a:t>
            </a:r>
          </a:p>
          <a:p>
            <a:r>
              <a:rPr lang="en-GB" sz="3200" dirty="0"/>
              <a:t>How might the consultation be further improved?</a:t>
            </a:r>
          </a:p>
          <a:p>
            <a:endParaRPr lang="en-GB" dirty="0"/>
          </a:p>
        </p:txBody>
      </p:sp>
    </p:spTree>
    <p:extLst>
      <p:ext uri="{BB962C8B-B14F-4D97-AF65-F5344CB8AC3E}">
        <p14:creationId xmlns:p14="http://schemas.microsoft.com/office/powerpoint/2010/main" val="26368746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6C2E3-8D38-459D-99D1-86C154DEBE5A}"/>
              </a:ext>
            </a:extLst>
          </p:cNvPr>
          <p:cNvSpPr>
            <a:spLocks noGrp="1"/>
          </p:cNvSpPr>
          <p:nvPr>
            <p:ph type="title"/>
          </p:nvPr>
        </p:nvSpPr>
        <p:spPr/>
        <p:txBody>
          <a:bodyPr/>
          <a:lstStyle/>
          <a:p>
            <a:r>
              <a:rPr lang="en-GB" dirty="0"/>
              <a:t>An improved consultation</a:t>
            </a:r>
          </a:p>
        </p:txBody>
      </p:sp>
      <p:sp>
        <p:nvSpPr>
          <p:cNvPr id="3" name="Content Placeholder 2">
            <a:extLst>
              <a:ext uri="{FF2B5EF4-FFF2-40B4-BE49-F238E27FC236}">
                <a16:creationId xmlns:a16="http://schemas.microsoft.com/office/drawing/2014/main" id="{ADB8AB36-FF65-427C-9F15-B260F3C3FE1A}"/>
              </a:ext>
            </a:extLst>
          </p:cNvPr>
          <p:cNvSpPr>
            <a:spLocks noGrp="1"/>
          </p:cNvSpPr>
          <p:nvPr>
            <p:ph idx="1"/>
          </p:nvPr>
        </p:nvSpPr>
        <p:spPr>
          <a:xfrm>
            <a:off x="838200" y="2349881"/>
            <a:ext cx="9439656" cy="3855847"/>
          </a:xfrm>
        </p:spPr>
        <p:txBody>
          <a:bodyPr>
            <a:normAutofit fontScale="70000" lnSpcReduction="20000"/>
          </a:bodyPr>
          <a:lstStyle/>
          <a:p>
            <a:r>
              <a:rPr lang="en-GB" sz="4600" dirty="0"/>
              <a:t>Now we will re-run of the same consultation with a fellow facilitator</a:t>
            </a:r>
          </a:p>
          <a:p>
            <a:r>
              <a:rPr lang="en-GB" sz="4600" dirty="0"/>
              <a:t>Are there improvements?</a:t>
            </a:r>
          </a:p>
          <a:p>
            <a:r>
              <a:rPr lang="en-GB" sz="4600" dirty="0"/>
              <a:t>Again note specific behaviours and language that are effective.</a:t>
            </a:r>
          </a:p>
          <a:p>
            <a:r>
              <a:rPr lang="en-GB" sz="4600" dirty="0"/>
              <a:t>How might the consultation be further improved?</a:t>
            </a:r>
          </a:p>
          <a:p>
            <a:pPr marL="0" indent="0">
              <a:buNone/>
            </a:pPr>
            <a:endParaRPr lang="en-GB" sz="3200" dirty="0"/>
          </a:p>
        </p:txBody>
      </p:sp>
    </p:spTree>
    <p:extLst>
      <p:ext uri="{BB962C8B-B14F-4D97-AF65-F5344CB8AC3E}">
        <p14:creationId xmlns:p14="http://schemas.microsoft.com/office/powerpoint/2010/main" val="21532680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9093FD7-F43E-164F-821B-418727075482}"/>
              </a:ext>
            </a:extLst>
          </p:cNvPr>
          <p:cNvSpPr/>
          <p:nvPr/>
        </p:nvSpPr>
        <p:spPr>
          <a:xfrm>
            <a:off x="0" y="4535"/>
            <a:ext cx="12192000" cy="49058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Graphic 8">
            <a:extLst>
              <a:ext uri="{FF2B5EF4-FFF2-40B4-BE49-F238E27FC236}">
                <a16:creationId xmlns:a16="http://schemas.microsoft.com/office/drawing/2014/main" id="{86699564-E67A-9747-8C56-D467135C93F7}"/>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b="14552"/>
          <a:stretch/>
        </p:blipFill>
        <p:spPr>
          <a:xfrm>
            <a:off x="0" y="4577927"/>
            <a:ext cx="12192000" cy="2268000"/>
          </a:xfrm>
          <a:prstGeom prst="rect">
            <a:avLst/>
          </a:prstGeom>
        </p:spPr>
      </p:pic>
      <p:sp>
        <p:nvSpPr>
          <p:cNvPr id="6" name="Title 5">
            <a:extLst>
              <a:ext uri="{FF2B5EF4-FFF2-40B4-BE49-F238E27FC236}">
                <a16:creationId xmlns:a16="http://schemas.microsoft.com/office/drawing/2014/main" id="{6BFCFDBC-A55F-4BC2-8435-8475E65487F8}"/>
              </a:ext>
            </a:extLst>
          </p:cNvPr>
          <p:cNvSpPr>
            <a:spLocks noGrp="1"/>
          </p:cNvSpPr>
          <p:nvPr>
            <p:ph type="title"/>
          </p:nvPr>
        </p:nvSpPr>
        <p:spPr>
          <a:xfrm>
            <a:off x="511647" y="1842562"/>
            <a:ext cx="11363778" cy="1229773"/>
          </a:xfrm>
        </p:spPr>
        <p:txBody>
          <a:bodyPr/>
          <a:lstStyle/>
          <a:p>
            <a:r>
              <a:rPr lang="en-GB" dirty="0">
                <a:solidFill>
                  <a:schemeClr val="bg1"/>
                </a:solidFill>
              </a:rPr>
              <a:t>Skills practice</a:t>
            </a:r>
          </a:p>
        </p:txBody>
      </p:sp>
      <p:sp>
        <p:nvSpPr>
          <p:cNvPr id="7" name="Text Placeholder 2">
            <a:extLst>
              <a:ext uri="{FF2B5EF4-FFF2-40B4-BE49-F238E27FC236}">
                <a16:creationId xmlns:a16="http://schemas.microsoft.com/office/drawing/2014/main" id="{908B8C04-26C6-479B-B514-8F1D5A38D328}"/>
              </a:ext>
            </a:extLst>
          </p:cNvPr>
          <p:cNvSpPr>
            <a:spLocks noGrp="1"/>
          </p:cNvSpPr>
          <p:nvPr>
            <p:ph type="body" idx="1"/>
          </p:nvPr>
        </p:nvSpPr>
        <p:spPr>
          <a:xfrm>
            <a:off x="511647" y="4910364"/>
            <a:ext cx="10515600" cy="485584"/>
          </a:xfrm>
        </p:spPr>
        <p:txBody>
          <a:bodyPr>
            <a:noAutofit/>
          </a:bodyPr>
          <a:lstStyle/>
          <a:p>
            <a:r>
              <a:rPr lang="en-GB" sz="4000" dirty="0">
                <a:solidFill>
                  <a:srgbClr val="339933"/>
                </a:solidFill>
                <a:latin typeface="+mj-lt"/>
              </a:rPr>
              <a:t>Trying some strategies and phrases in a safe environment</a:t>
            </a:r>
          </a:p>
        </p:txBody>
      </p:sp>
    </p:spTree>
    <p:extLst>
      <p:ext uri="{BB962C8B-B14F-4D97-AF65-F5344CB8AC3E}">
        <p14:creationId xmlns:p14="http://schemas.microsoft.com/office/powerpoint/2010/main" val="31629311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9CF1F-72FF-402D-86A4-9DD9C2E333B0}"/>
              </a:ext>
            </a:extLst>
          </p:cNvPr>
          <p:cNvSpPr>
            <a:spLocks noGrp="1"/>
          </p:cNvSpPr>
          <p:nvPr>
            <p:ph type="title"/>
          </p:nvPr>
        </p:nvSpPr>
        <p:spPr/>
        <p:txBody>
          <a:bodyPr/>
          <a:lstStyle/>
          <a:p>
            <a:r>
              <a:rPr lang="en-GB" dirty="0"/>
              <a:t>Consultation skills practice (1) </a:t>
            </a:r>
          </a:p>
        </p:txBody>
      </p:sp>
      <p:sp>
        <p:nvSpPr>
          <p:cNvPr id="3" name="Content Placeholder 2">
            <a:extLst>
              <a:ext uri="{FF2B5EF4-FFF2-40B4-BE49-F238E27FC236}">
                <a16:creationId xmlns:a16="http://schemas.microsoft.com/office/drawing/2014/main" id="{A1803413-5BE4-415A-A13D-1381D62CB241}"/>
              </a:ext>
            </a:extLst>
          </p:cNvPr>
          <p:cNvSpPr>
            <a:spLocks noGrp="1"/>
          </p:cNvSpPr>
          <p:nvPr>
            <p:ph idx="1"/>
          </p:nvPr>
        </p:nvSpPr>
        <p:spPr>
          <a:xfrm>
            <a:off x="1008888" y="2227961"/>
            <a:ext cx="8732520" cy="3770503"/>
          </a:xfrm>
        </p:spPr>
        <p:txBody>
          <a:bodyPr/>
          <a:lstStyle/>
          <a:p>
            <a:r>
              <a:rPr lang="en-GB" sz="2800" dirty="0"/>
              <a:t>There will be feedback on the consultation</a:t>
            </a:r>
          </a:p>
          <a:p>
            <a:r>
              <a:rPr lang="en-GB" sz="2800" dirty="0"/>
              <a:t>Learner is the healthcare ‘professional’</a:t>
            </a:r>
          </a:p>
          <a:p>
            <a:r>
              <a:rPr lang="en-GB" sz="2800" dirty="0"/>
              <a:t>Observer manages the process</a:t>
            </a:r>
          </a:p>
          <a:p>
            <a:r>
              <a:rPr lang="en-GB" sz="2800" dirty="0"/>
              <a:t>Consultation</a:t>
            </a:r>
          </a:p>
          <a:p>
            <a:r>
              <a:rPr lang="en-GB" sz="2800" dirty="0"/>
              <a:t>Observer may stop part of the consultation at any time - don’t let people get too stuck</a:t>
            </a:r>
          </a:p>
          <a:p>
            <a:endParaRPr lang="en-GB" dirty="0"/>
          </a:p>
        </p:txBody>
      </p:sp>
    </p:spTree>
    <p:extLst>
      <p:ext uri="{BB962C8B-B14F-4D97-AF65-F5344CB8AC3E}">
        <p14:creationId xmlns:p14="http://schemas.microsoft.com/office/powerpoint/2010/main" val="15777691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DA2FD-F2AD-42D0-B87E-40BEF38AED59}"/>
              </a:ext>
            </a:extLst>
          </p:cNvPr>
          <p:cNvSpPr>
            <a:spLocks noGrp="1"/>
          </p:cNvSpPr>
          <p:nvPr>
            <p:ph type="title"/>
          </p:nvPr>
        </p:nvSpPr>
        <p:spPr/>
        <p:txBody>
          <a:bodyPr/>
          <a:lstStyle/>
          <a:p>
            <a:r>
              <a:rPr lang="en-GB" dirty="0"/>
              <a:t>Skills practice (2)</a:t>
            </a:r>
          </a:p>
        </p:txBody>
      </p:sp>
      <p:sp>
        <p:nvSpPr>
          <p:cNvPr id="3" name="Content Placeholder 2">
            <a:extLst>
              <a:ext uri="{FF2B5EF4-FFF2-40B4-BE49-F238E27FC236}">
                <a16:creationId xmlns:a16="http://schemas.microsoft.com/office/drawing/2014/main" id="{628A3C1E-48DC-4C14-B110-E2333E9D105B}"/>
              </a:ext>
            </a:extLst>
          </p:cNvPr>
          <p:cNvSpPr>
            <a:spLocks noGrp="1"/>
          </p:cNvSpPr>
          <p:nvPr>
            <p:ph idx="1"/>
          </p:nvPr>
        </p:nvSpPr>
        <p:spPr>
          <a:xfrm>
            <a:off x="838200" y="2154809"/>
            <a:ext cx="9634728" cy="4351338"/>
          </a:xfrm>
        </p:spPr>
        <p:txBody>
          <a:bodyPr/>
          <a:lstStyle/>
          <a:p>
            <a:r>
              <a:rPr lang="en-GB" dirty="0"/>
              <a:t>‘Professional’ comments on strengths first</a:t>
            </a:r>
          </a:p>
          <a:p>
            <a:r>
              <a:rPr lang="en-GB" dirty="0"/>
              <a:t>‘Patient’ and observer comment on strengths</a:t>
            </a:r>
          </a:p>
          <a:p>
            <a:r>
              <a:rPr lang="en-GB" dirty="0"/>
              <a:t>‘Professional’ comments on challenges/difficulties </a:t>
            </a:r>
          </a:p>
          <a:p>
            <a:r>
              <a:rPr lang="en-GB" dirty="0"/>
              <a:t>‘Patient’ and observer comment on difficulties </a:t>
            </a:r>
            <a:r>
              <a:rPr lang="en-GB" b="1" dirty="0"/>
              <a:t>but only with suggestions of alternative strategies/form of words etc</a:t>
            </a:r>
          </a:p>
          <a:p>
            <a:r>
              <a:rPr lang="en-GB" dirty="0"/>
              <a:t>‘Professional’ has chance, if desired, to re-run consultation with alternative strategies and repeat feedback cycle</a:t>
            </a:r>
          </a:p>
          <a:p>
            <a:pPr marL="0" indent="0">
              <a:buNone/>
            </a:pPr>
            <a:endParaRPr lang="en-GB" dirty="0"/>
          </a:p>
        </p:txBody>
      </p:sp>
    </p:spTree>
    <p:extLst>
      <p:ext uri="{BB962C8B-B14F-4D97-AF65-F5344CB8AC3E}">
        <p14:creationId xmlns:p14="http://schemas.microsoft.com/office/powerpoint/2010/main" val="3742554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DF6A6-FA5B-473C-B5DC-23995799C0F0}"/>
              </a:ext>
            </a:extLst>
          </p:cNvPr>
          <p:cNvSpPr>
            <a:spLocks noGrp="1"/>
          </p:cNvSpPr>
          <p:nvPr>
            <p:ph type="title"/>
          </p:nvPr>
        </p:nvSpPr>
        <p:spPr/>
        <p:txBody>
          <a:bodyPr/>
          <a:lstStyle/>
          <a:p>
            <a:r>
              <a:rPr lang="en-GB" dirty="0"/>
              <a:t>Observer role</a:t>
            </a:r>
          </a:p>
        </p:txBody>
      </p:sp>
      <p:sp>
        <p:nvSpPr>
          <p:cNvPr id="3" name="Content Placeholder 2">
            <a:extLst>
              <a:ext uri="{FF2B5EF4-FFF2-40B4-BE49-F238E27FC236}">
                <a16:creationId xmlns:a16="http://schemas.microsoft.com/office/drawing/2014/main" id="{FC9726C9-6887-4ACF-B296-119283755FF6}"/>
              </a:ext>
            </a:extLst>
          </p:cNvPr>
          <p:cNvSpPr>
            <a:spLocks noGrp="1"/>
          </p:cNvSpPr>
          <p:nvPr>
            <p:ph idx="1"/>
          </p:nvPr>
        </p:nvSpPr>
        <p:spPr>
          <a:xfrm>
            <a:off x="838200" y="2142617"/>
            <a:ext cx="9720072" cy="3697351"/>
          </a:xfrm>
        </p:spPr>
        <p:txBody>
          <a:bodyPr/>
          <a:lstStyle/>
          <a:p>
            <a:r>
              <a:rPr lang="en-GB" dirty="0"/>
              <a:t>Manage the process and the time</a:t>
            </a:r>
          </a:p>
          <a:p>
            <a:r>
              <a:rPr lang="en-GB" dirty="0"/>
              <a:t>Guardian of the ground rules – protect the learner from destructive criticism</a:t>
            </a:r>
          </a:p>
          <a:p>
            <a:r>
              <a:rPr lang="en-GB" dirty="0"/>
              <a:t>Stick to the Oxford rule of positives first, be willing to contribute if others can’t see anything good!</a:t>
            </a:r>
          </a:p>
          <a:p>
            <a:r>
              <a:rPr lang="en-GB" dirty="0"/>
              <a:t>Ensure no criticism without suggestion of alternative – maybe ask critic to demonstrate</a:t>
            </a:r>
          </a:p>
          <a:p>
            <a:endParaRPr lang="en-GB" dirty="0"/>
          </a:p>
        </p:txBody>
      </p:sp>
    </p:spTree>
    <p:extLst>
      <p:ext uri="{BB962C8B-B14F-4D97-AF65-F5344CB8AC3E}">
        <p14:creationId xmlns:p14="http://schemas.microsoft.com/office/powerpoint/2010/main" val="36629469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703C124-262E-4B64-9EB4-4C988A2DAE22}"/>
              </a:ext>
            </a:extLst>
          </p:cNvPr>
          <p:cNvSpPr txBox="1"/>
          <p:nvPr/>
        </p:nvSpPr>
        <p:spPr>
          <a:xfrm>
            <a:off x="2068761" y="2551259"/>
            <a:ext cx="8232510" cy="1077218"/>
          </a:xfrm>
          <a:prstGeom prst="rect">
            <a:avLst/>
          </a:prstGeom>
          <a:noFill/>
        </p:spPr>
        <p:txBody>
          <a:bodyPr wrap="none" rtlCol="0">
            <a:spAutoFit/>
          </a:bodyPr>
          <a:lstStyle/>
          <a:p>
            <a:r>
              <a:rPr lang="en-GB" sz="3200" dirty="0"/>
              <a:t>You may wish to add a slide showing groups</a:t>
            </a:r>
          </a:p>
          <a:p>
            <a:r>
              <a:rPr lang="en-GB" sz="3200" dirty="0"/>
              <a:t>for the scenario role play</a:t>
            </a:r>
          </a:p>
        </p:txBody>
      </p:sp>
    </p:spTree>
    <p:extLst>
      <p:ext uri="{BB962C8B-B14F-4D97-AF65-F5344CB8AC3E}">
        <p14:creationId xmlns:p14="http://schemas.microsoft.com/office/powerpoint/2010/main" val="35578889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CA843D4-5965-4828-B80F-AE70FA8C16B4}"/>
              </a:ext>
            </a:extLst>
          </p:cNvPr>
          <p:cNvPicPr>
            <a:picLocks noChangeAspect="1"/>
          </p:cNvPicPr>
          <p:nvPr/>
        </p:nvPicPr>
        <p:blipFill>
          <a:blip r:embed="rId2"/>
          <a:stretch>
            <a:fillRect/>
          </a:stretch>
        </p:blipFill>
        <p:spPr>
          <a:xfrm>
            <a:off x="2724912" y="2657979"/>
            <a:ext cx="6742176" cy="1542042"/>
          </a:xfrm>
          <a:prstGeom prst="rect">
            <a:avLst/>
          </a:prstGeom>
        </p:spPr>
      </p:pic>
    </p:spTree>
    <p:extLst>
      <p:ext uri="{BB962C8B-B14F-4D97-AF65-F5344CB8AC3E}">
        <p14:creationId xmlns:p14="http://schemas.microsoft.com/office/powerpoint/2010/main" val="41067748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7E1B8-1EFB-4937-8D71-95F86958979B}"/>
              </a:ext>
            </a:extLst>
          </p:cNvPr>
          <p:cNvSpPr>
            <a:spLocks noGrp="1"/>
          </p:cNvSpPr>
          <p:nvPr>
            <p:ph type="title"/>
          </p:nvPr>
        </p:nvSpPr>
        <p:spPr/>
        <p:txBody>
          <a:bodyPr>
            <a:normAutofit/>
          </a:bodyPr>
          <a:lstStyle/>
          <a:p>
            <a:r>
              <a:rPr lang="en-GB" sz="4400" dirty="0"/>
              <a:t>Implications for actions</a:t>
            </a:r>
          </a:p>
        </p:txBody>
      </p:sp>
      <p:sp>
        <p:nvSpPr>
          <p:cNvPr id="3" name="Content Placeholder 2">
            <a:extLst>
              <a:ext uri="{FF2B5EF4-FFF2-40B4-BE49-F238E27FC236}">
                <a16:creationId xmlns:a16="http://schemas.microsoft.com/office/drawing/2014/main" id="{57522D9B-FCA4-4CF5-BB78-D45567A9FBF3}"/>
              </a:ext>
            </a:extLst>
          </p:cNvPr>
          <p:cNvSpPr>
            <a:spLocks noGrp="1"/>
          </p:cNvSpPr>
          <p:nvPr>
            <p:ph idx="1"/>
          </p:nvPr>
        </p:nvSpPr>
        <p:spPr>
          <a:xfrm>
            <a:off x="1191125" y="2050214"/>
            <a:ext cx="9348537" cy="4351338"/>
          </a:xfrm>
        </p:spPr>
        <p:txBody>
          <a:bodyPr>
            <a:normAutofit/>
          </a:bodyPr>
          <a:lstStyle/>
          <a:p>
            <a:pPr>
              <a:defRPr/>
            </a:pPr>
            <a:r>
              <a:rPr lang="en-US" dirty="0">
                <a:latin typeface="Arial" pitchFamily="34" charset="0"/>
                <a:cs typeface="Arial" pitchFamily="34" charset="0"/>
              </a:rPr>
              <a:t>Good communication</a:t>
            </a:r>
            <a:r>
              <a:rPr lang="en-US" b="1" dirty="0">
                <a:latin typeface="Arial" pitchFamily="34" charset="0"/>
                <a:cs typeface="Arial" pitchFamily="34" charset="0"/>
              </a:rPr>
              <a:t> </a:t>
            </a:r>
            <a:r>
              <a:rPr lang="en-US" dirty="0">
                <a:latin typeface="Arial" pitchFamily="34" charset="0"/>
                <a:cs typeface="Arial" pitchFamily="34" charset="0"/>
              </a:rPr>
              <a:t>is vital to make it easier for people to talk about a cancer diagnosis and their specific worries about the impact on their life and those around them including prognosis</a:t>
            </a:r>
          </a:p>
          <a:p>
            <a:pPr>
              <a:defRPr/>
            </a:pPr>
            <a:r>
              <a:rPr lang="en-GB" dirty="0">
                <a:latin typeface="Arial" pitchFamily="34" charset="0"/>
                <a:cs typeface="Arial" pitchFamily="34" charset="0"/>
              </a:rPr>
              <a:t>People are more likely to feel able to talk to health professionals they trust or know well</a:t>
            </a:r>
          </a:p>
          <a:p>
            <a:pPr>
              <a:defRPr/>
            </a:pPr>
            <a:r>
              <a:rPr lang="en-GB" dirty="0">
                <a:latin typeface="Arial" pitchFamily="34" charset="0"/>
                <a:cs typeface="Arial" pitchFamily="34" charset="0"/>
              </a:rPr>
              <a:t>As PCPs we need to have the skills and confidence to have these conversations, sometimes in difficult situations and without all the information we would ideally like to have</a:t>
            </a:r>
          </a:p>
          <a:p>
            <a:endParaRPr lang="en-GB" dirty="0"/>
          </a:p>
        </p:txBody>
      </p:sp>
    </p:spTree>
    <p:extLst>
      <p:ext uri="{BB962C8B-B14F-4D97-AF65-F5344CB8AC3E}">
        <p14:creationId xmlns:p14="http://schemas.microsoft.com/office/powerpoint/2010/main" val="1316679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Causes of death – England </a:t>
            </a:r>
          </a:p>
        </p:txBody>
      </p:sp>
      <p:sp>
        <p:nvSpPr>
          <p:cNvPr id="3" name="Content Placeholder 2"/>
          <p:cNvSpPr>
            <a:spLocks noGrp="1"/>
          </p:cNvSpPr>
          <p:nvPr>
            <p:ph idx="1"/>
          </p:nvPr>
        </p:nvSpPr>
        <p:spPr>
          <a:xfrm>
            <a:off x="838200" y="1846834"/>
            <a:ext cx="7772400" cy="4351338"/>
          </a:xfrm>
        </p:spPr>
        <p:txBody>
          <a:bodyPr>
            <a:normAutofit lnSpcReduction="10000"/>
          </a:bodyPr>
          <a:lstStyle/>
          <a:p>
            <a:pPr marL="0" indent="0">
              <a:buNone/>
            </a:pPr>
            <a:r>
              <a:rPr lang="en-GB" altLang="en-US" b="1" dirty="0"/>
              <a:t>Causes of death – England</a:t>
            </a:r>
            <a:r>
              <a:rPr lang="en-GB" altLang="en-US" dirty="0"/>
              <a:t> </a:t>
            </a:r>
          </a:p>
          <a:p>
            <a:r>
              <a:rPr lang="en-GB" altLang="en-US" dirty="0"/>
              <a:t>Cancer				27%</a:t>
            </a:r>
          </a:p>
          <a:p>
            <a:r>
              <a:rPr lang="en-GB" altLang="en-US" dirty="0"/>
              <a:t>Circulatory system			24%</a:t>
            </a:r>
          </a:p>
          <a:p>
            <a:pPr lvl="2"/>
            <a:r>
              <a:rPr lang="en-GB" altLang="en-US" dirty="0"/>
              <a:t>Stroke			  6%</a:t>
            </a:r>
          </a:p>
          <a:p>
            <a:r>
              <a:rPr lang="en-GB" altLang="en-US" dirty="0"/>
              <a:t>Respiratory system		14%</a:t>
            </a:r>
          </a:p>
          <a:p>
            <a:r>
              <a:rPr lang="en-GB" altLang="en-US" dirty="0"/>
              <a:t>Nervous system			  7%</a:t>
            </a:r>
          </a:p>
          <a:p>
            <a:r>
              <a:rPr lang="en-GB" altLang="en-US" dirty="0"/>
              <a:t>Other				28%</a:t>
            </a:r>
          </a:p>
          <a:p>
            <a:pPr marL="0" indent="0">
              <a:buNone/>
            </a:pPr>
            <a:r>
              <a:rPr lang="en-GB" altLang="en-US" sz="1000" dirty="0"/>
              <a:t>Data on Mortality statistics - underlying cause for the year 2018 obtained from </a:t>
            </a:r>
            <a:r>
              <a:rPr lang="en-GB" altLang="en-US" sz="1000" dirty="0" err="1"/>
              <a:t>Nomis</a:t>
            </a:r>
            <a:r>
              <a:rPr lang="en-GB" altLang="en-US" sz="1000" dirty="0"/>
              <a:t>, the University of Durham, on behalf of the Office for National Statistics.</a:t>
            </a:r>
          </a:p>
          <a:p>
            <a:pPr marL="0" indent="0">
              <a:buNone/>
            </a:pPr>
            <a:r>
              <a:rPr lang="en-GB" altLang="en-US" sz="1000" dirty="0"/>
              <a:t>“Stroke” is part of ICD10 I00-99 IX. Diseases of the circulatory system and it includes other I60-69 Cerebrovascular diseases.</a:t>
            </a:r>
          </a:p>
        </p:txBody>
      </p:sp>
    </p:spTree>
    <p:extLst>
      <p:ext uri="{BB962C8B-B14F-4D97-AF65-F5344CB8AC3E}">
        <p14:creationId xmlns:p14="http://schemas.microsoft.com/office/powerpoint/2010/main" val="39272148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Causes of death – Wales </a:t>
            </a:r>
          </a:p>
        </p:txBody>
      </p:sp>
      <p:sp>
        <p:nvSpPr>
          <p:cNvPr id="3" name="Content Placeholder 2"/>
          <p:cNvSpPr>
            <a:spLocks noGrp="1"/>
          </p:cNvSpPr>
          <p:nvPr>
            <p:ph idx="1"/>
          </p:nvPr>
        </p:nvSpPr>
        <p:spPr>
          <a:xfrm>
            <a:off x="972312" y="1968754"/>
            <a:ext cx="7772400" cy="4351338"/>
          </a:xfrm>
        </p:spPr>
        <p:txBody>
          <a:bodyPr>
            <a:normAutofit lnSpcReduction="10000"/>
          </a:bodyPr>
          <a:lstStyle/>
          <a:p>
            <a:pPr marL="0" indent="0">
              <a:buNone/>
            </a:pPr>
            <a:r>
              <a:rPr lang="en-GB" altLang="en-US" b="1" dirty="0"/>
              <a:t>Causes of death – Wales</a:t>
            </a:r>
            <a:r>
              <a:rPr lang="en-GB" altLang="en-US" dirty="0"/>
              <a:t> </a:t>
            </a:r>
          </a:p>
          <a:p>
            <a:r>
              <a:rPr lang="en-GB" altLang="en-US" dirty="0"/>
              <a:t>Cancer				27%</a:t>
            </a:r>
          </a:p>
          <a:p>
            <a:r>
              <a:rPr lang="en-GB" altLang="en-US" dirty="0"/>
              <a:t>Circulatory system			25%</a:t>
            </a:r>
          </a:p>
          <a:p>
            <a:pPr lvl="2"/>
            <a:r>
              <a:rPr lang="en-GB" altLang="en-US" dirty="0"/>
              <a:t>Stroke			  6%</a:t>
            </a:r>
          </a:p>
          <a:p>
            <a:r>
              <a:rPr lang="en-GB" altLang="en-US" dirty="0"/>
              <a:t>Respiratory system		16%</a:t>
            </a:r>
          </a:p>
          <a:p>
            <a:r>
              <a:rPr lang="en-GB" altLang="en-US" dirty="0"/>
              <a:t>Nervous system			  5%</a:t>
            </a:r>
          </a:p>
          <a:p>
            <a:r>
              <a:rPr lang="en-GB" altLang="en-US" dirty="0"/>
              <a:t>Other				28%</a:t>
            </a:r>
          </a:p>
          <a:p>
            <a:pPr marL="0" indent="0">
              <a:buNone/>
            </a:pPr>
            <a:r>
              <a:rPr lang="en-GB" altLang="en-US" sz="1000" dirty="0"/>
              <a:t>Data on Mortality statistics - underlying cause for the year 2018 obtained from </a:t>
            </a:r>
            <a:r>
              <a:rPr lang="en-GB" altLang="en-US" sz="1000" dirty="0" err="1"/>
              <a:t>Nomis</a:t>
            </a:r>
            <a:r>
              <a:rPr lang="en-GB" altLang="en-US" sz="1000" dirty="0"/>
              <a:t>, the University of Durham, on behalf of the Office for National Statistics.</a:t>
            </a:r>
          </a:p>
          <a:p>
            <a:pPr marL="0" indent="0">
              <a:buNone/>
            </a:pPr>
            <a:r>
              <a:rPr lang="en-GB" altLang="en-US" sz="1000" dirty="0"/>
              <a:t>“Stroke” is part of ICD10 I00-99 IX. Diseases of the circulatory system and it includes other I60-69 Cerebrovascular diseases.</a:t>
            </a:r>
          </a:p>
          <a:p>
            <a:pPr marL="0" indent="0">
              <a:buNone/>
            </a:pPr>
            <a:endParaRPr lang="en-GB" altLang="en-US" sz="1000" dirty="0"/>
          </a:p>
        </p:txBody>
      </p:sp>
    </p:spTree>
    <p:extLst>
      <p:ext uri="{BB962C8B-B14F-4D97-AF65-F5344CB8AC3E}">
        <p14:creationId xmlns:p14="http://schemas.microsoft.com/office/powerpoint/2010/main" val="1385144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Causes of death – Scotland </a:t>
            </a:r>
          </a:p>
        </p:txBody>
      </p:sp>
      <p:sp>
        <p:nvSpPr>
          <p:cNvPr id="3" name="Content Placeholder 2"/>
          <p:cNvSpPr>
            <a:spLocks noGrp="1"/>
          </p:cNvSpPr>
          <p:nvPr>
            <p:ph idx="1"/>
          </p:nvPr>
        </p:nvSpPr>
        <p:spPr/>
        <p:txBody>
          <a:bodyPr>
            <a:normAutofit/>
          </a:bodyPr>
          <a:lstStyle/>
          <a:p>
            <a:pPr marL="0" indent="0">
              <a:buNone/>
            </a:pPr>
            <a:r>
              <a:rPr lang="en-GB" altLang="en-US" b="1" dirty="0"/>
              <a:t>Causes of death – Scotland</a:t>
            </a:r>
            <a:r>
              <a:rPr lang="en-GB" altLang="en-US" dirty="0"/>
              <a:t> </a:t>
            </a:r>
          </a:p>
          <a:p>
            <a:r>
              <a:rPr lang="en-GB" altLang="en-US" dirty="0"/>
              <a:t>Cancer				28%</a:t>
            </a:r>
          </a:p>
          <a:p>
            <a:r>
              <a:rPr lang="en-GB" altLang="en-US" dirty="0"/>
              <a:t>Circulatory system			25%</a:t>
            </a:r>
          </a:p>
          <a:p>
            <a:pPr lvl="2"/>
            <a:r>
              <a:rPr lang="en-GB" altLang="en-US" dirty="0"/>
              <a:t>Stroke			  6%</a:t>
            </a:r>
          </a:p>
          <a:p>
            <a:r>
              <a:rPr lang="en-GB" altLang="en-US" dirty="0"/>
              <a:t>Respiratory system		12%</a:t>
            </a:r>
          </a:p>
          <a:p>
            <a:r>
              <a:rPr lang="en-GB" altLang="en-US" dirty="0"/>
              <a:t>Nervous system			  7%</a:t>
            </a:r>
          </a:p>
          <a:p>
            <a:r>
              <a:rPr lang="en-GB" altLang="en-US" dirty="0"/>
              <a:t>Other				28%</a:t>
            </a:r>
          </a:p>
          <a:p>
            <a:pPr marL="0" indent="0">
              <a:buNone/>
            </a:pPr>
            <a:r>
              <a:rPr lang="en-GB" altLang="en-US" sz="1000" dirty="0"/>
              <a:t>Data on Deaths - Causes for the year 2018 from the Vital Events Reference Tables 2018 obtained from National Records of Scotland.</a:t>
            </a:r>
          </a:p>
          <a:p>
            <a:pPr marL="0" indent="0">
              <a:buNone/>
            </a:pPr>
            <a:r>
              <a:rPr lang="en-GB" altLang="en-US" sz="1000" dirty="0"/>
              <a:t>“Stroke” is part of ICD10 I00-99 IX. Diseases of the circulatory system and it includes other I60-69 Cerebrovascular diseases.</a:t>
            </a:r>
          </a:p>
          <a:p>
            <a:pPr marL="0" indent="0">
              <a:buNone/>
            </a:pPr>
            <a:endParaRPr lang="en-GB" altLang="en-US" sz="1000" dirty="0"/>
          </a:p>
        </p:txBody>
      </p:sp>
    </p:spTree>
    <p:extLst>
      <p:ext uri="{BB962C8B-B14F-4D97-AF65-F5344CB8AC3E}">
        <p14:creationId xmlns:p14="http://schemas.microsoft.com/office/powerpoint/2010/main" val="4258354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Causes of death – Northern Ireland </a:t>
            </a:r>
          </a:p>
        </p:txBody>
      </p:sp>
      <p:sp>
        <p:nvSpPr>
          <p:cNvPr id="3" name="Content Placeholder 2"/>
          <p:cNvSpPr>
            <a:spLocks noGrp="1"/>
          </p:cNvSpPr>
          <p:nvPr>
            <p:ph idx="1"/>
          </p:nvPr>
        </p:nvSpPr>
        <p:spPr/>
        <p:txBody>
          <a:bodyPr>
            <a:normAutofit lnSpcReduction="10000"/>
          </a:bodyPr>
          <a:lstStyle/>
          <a:p>
            <a:pPr marL="0" indent="0">
              <a:buNone/>
            </a:pPr>
            <a:r>
              <a:rPr lang="en-GB" altLang="en-US" b="1" dirty="0"/>
              <a:t>Causes of death – Northern Ireland</a:t>
            </a:r>
            <a:r>
              <a:rPr lang="en-GB" altLang="en-US" dirty="0"/>
              <a:t> </a:t>
            </a:r>
          </a:p>
          <a:p>
            <a:r>
              <a:rPr lang="en-GB" altLang="en-US" dirty="0"/>
              <a:t>Cancer				28%</a:t>
            </a:r>
          </a:p>
          <a:p>
            <a:r>
              <a:rPr lang="en-GB" altLang="en-US" dirty="0"/>
              <a:t>Circulatory system			24%</a:t>
            </a:r>
          </a:p>
          <a:p>
            <a:pPr lvl="2"/>
            <a:r>
              <a:rPr lang="en-GB" altLang="en-US" dirty="0"/>
              <a:t>Stroke			  6%</a:t>
            </a:r>
          </a:p>
          <a:p>
            <a:r>
              <a:rPr lang="en-GB" altLang="en-US" dirty="0"/>
              <a:t>Respiratory system		13%</a:t>
            </a:r>
          </a:p>
          <a:p>
            <a:r>
              <a:rPr lang="en-GB" altLang="en-US" dirty="0"/>
              <a:t>Nervous system			  7%</a:t>
            </a:r>
          </a:p>
          <a:p>
            <a:r>
              <a:rPr lang="en-GB" altLang="en-US" dirty="0"/>
              <a:t>Other				29%</a:t>
            </a:r>
          </a:p>
          <a:p>
            <a:pPr marL="0" indent="0">
              <a:buNone/>
            </a:pPr>
            <a:r>
              <a:rPr lang="en-GB" altLang="en-US" sz="1000" dirty="0"/>
              <a:t>Data from Cause of Death 2017 Tables from the Registrar General Annual Report 2017 Cause of Death obtained from the Northern Ireland Statistics and Research Agency.</a:t>
            </a:r>
          </a:p>
          <a:p>
            <a:pPr marL="0" indent="0">
              <a:buNone/>
            </a:pPr>
            <a:r>
              <a:rPr lang="en-GB" altLang="en-US" sz="1000" dirty="0"/>
              <a:t>“Stroke” is part of ICD10 I00-99 IX. Diseases of the circulatory system and it includes other I60-69 Cerebrovascular diseases.</a:t>
            </a:r>
          </a:p>
          <a:p>
            <a:pPr marL="0" indent="0">
              <a:buNone/>
            </a:pPr>
            <a:endParaRPr lang="en-GB" altLang="en-US" sz="1000" dirty="0"/>
          </a:p>
        </p:txBody>
      </p:sp>
    </p:spTree>
    <p:extLst>
      <p:ext uri="{BB962C8B-B14F-4D97-AF65-F5344CB8AC3E}">
        <p14:creationId xmlns:p14="http://schemas.microsoft.com/office/powerpoint/2010/main" val="11449024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9093FD7-F43E-164F-821B-418727075482}"/>
              </a:ext>
            </a:extLst>
          </p:cNvPr>
          <p:cNvSpPr/>
          <p:nvPr/>
        </p:nvSpPr>
        <p:spPr>
          <a:xfrm>
            <a:off x="0" y="4535"/>
            <a:ext cx="12192000" cy="49058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9" name="Graphic 8">
            <a:extLst>
              <a:ext uri="{FF2B5EF4-FFF2-40B4-BE49-F238E27FC236}">
                <a16:creationId xmlns:a16="http://schemas.microsoft.com/office/drawing/2014/main" id="{86699564-E67A-9747-8C56-D467135C93F7}"/>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b="14552"/>
          <a:stretch/>
        </p:blipFill>
        <p:spPr>
          <a:xfrm>
            <a:off x="0" y="4563464"/>
            <a:ext cx="12192000" cy="2268000"/>
          </a:xfrm>
          <a:prstGeom prst="rect">
            <a:avLst/>
          </a:prstGeom>
        </p:spPr>
      </p:pic>
      <p:sp>
        <p:nvSpPr>
          <p:cNvPr id="6" name="Title 5">
            <a:extLst>
              <a:ext uri="{FF2B5EF4-FFF2-40B4-BE49-F238E27FC236}">
                <a16:creationId xmlns:a16="http://schemas.microsoft.com/office/drawing/2014/main" id="{6BFCFDBC-A55F-4BC2-8435-8475E65487F8}"/>
              </a:ext>
            </a:extLst>
          </p:cNvPr>
          <p:cNvSpPr>
            <a:spLocks noGrp="1"/>
          </p:cNvSpPr>
          <p:nvPr>
            <p:ph type="title"/>
          </p:nvPr>
        </p:nvSpPr>
        <p:spPr>
          <a:xfrm>
            <a:off x="694110" y="1803760"/>
            <a:ext cx="8340162" cy="1307378"/>
          </a:xfrm>
        </p:spPr>
        <p:txBody>
          <a:bodyPr>
            <a:noAutofit/>
          </a:bodyPr>
          <a:lstStyle/>
          <a:p>
            <a:r>
              <a:rPr lang="en-GB" sz="4800" dirty="0">
                <a:solidFill>
                  <a:schemeClr val="bg1"/>
                </a:solidFill>
              </a:rPr>
              <a:t>End of life trajectories</a:t>
            </a:r>
          </a:p>
        </p:txBody>
      </p:sp>
    </p:spTree>
    <p:extLst>
      <p:ext uri="{BB962C8B-B14F-4D97-AF65-F5344CB8AC3E}">
        <p14:creationId xmlns:p14="http://schemas.microsoft.com/office/powerpoint/2010/main" val="3765580268"/>
      </p:ext>
    </p:extLst>
  </p:cSld>
  <p:clrMapOvr>
    <a:masterClrMapping/>
  </p:clrMapOvr>
</p:sld>
</file>

<file path=ppt/theme/theme1.xml><?xml version="1.0" encoding="utf-8"?>
<a:theme xmlns:a="http://schemas.openxmlformats.org/drawingml/2006/main" name="Office Theme">
  <a:themeElements>
    <a:clrScheme name="Macmillan colours">
      <a:dk1>
        <a:srgbClr val="333333"/>
      </a:dk1>
      <a:lt1>
        <a:srgbClr val="FFFFFF"/>
      </a:lt1>
      <a:dk2>
        <a:srgbClr val="333333"/>
      </a:dk2>
      <a:lt2>
        <a:srgbClr val="F0F0F0"/>
      </a:lt2>
      <a:accent1>
        <a:srgbClr val="008A26"/>
      </a:accent1>
      <a:accent2>
        <a:srgbClr val="00838A"/>
      </a:accent2>
      <a:accent3>
        <a:srgbClr val="0079B8"/>
      </a:accent3>
      <a:accent4>
        <a:srgbClr val="5E4F9C"/>
      </a:accent4>
      <a:accent5>
        <a:srgbClr val="C9338B"/>
      </a:accent5>
      <a:accent6>
        <a:srgbClr val="E13019"/>
      </a:accent6>
      <a:hlink>
        <a:srgbClr val="5E4F9C"/>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GR_Audience_0 xmlns="76c08987-4ec6-45b0-8d23-6ef090593229">
      <Terms xmlns="http://schemas.microsoft.com/office/infopath/2007/PartnerControls">
        <TermInfo xmlns="http://schemas.microsoft.com/office/infopath/2007/PartnerControls">
          <TermName xmlns="http://schemas.microsoft.com/office/infopath/2007/PartnerControls">All</TermName>
          <TermId xmlns="http://schemas.microsoft.com/office/infopath/2007/PartnerControls">cbb3a668-1ff6-447d-9112-2bccc73a394e</TermId>
        </TermInfo>
      </Terms>
    </GR_Audience_0>
    <TaxCatchAll xmlns="76c08987-4ec6-45b0-8d23-6ef090593229">
      <Value>139</Value>
      <Value>21</Value>
      <Value>2</Value>
      <Value>112</Value>
    </TaxCatchAll>
    <GR_Tags_0 xmlns="76c08987-4ec6-45b0-8d23-6ef090593229">
      <Terms xmlns="http://schemas.microsoft.com/office/infopath/2007/PartnerControls">
        <TermInfo xmlns="http://schemas.microsoft.com/office/infopath/2007/PartnerControls">
          <TermName xmlns="http://schemas.microsoft.com/office/infopath/2007/PartnerControls">Communications</TermName>
          <TermId xmlns="http://schemas.microsoft.com/office/infopath/2007/PartnerControls">714dc5a5-7852-4aa6-b1fc-cea5ef73e961</TermId>
        </TermInfo>
        <TermInfo xmlns="http://schemas.microsoft.com/office/infopath/2007/PartnerControls">
          <TermName xmlns="http://schemas.microsoft.com/office/infopath/2007/PartnerControls">Brand identity</TermName>
          <TermId xmlns="http://schemas.microsoft.com/office/infopath/2007/PartnerControls">5bd075a7-05f8-4c56-b521-0ac47099f73f</TermId>
        </TermInfo>
        <TermInfo xmlns="http://schemas.microsoft.com/office/infopath/2007/PartnerControls">
          <TermName xmlns="http://schemas.microsoft.com/office/infopath/2007/PartnerControls">Brand and communications</TermName>
          <TermId xmlns="http://schemas.microsoft.com/office/infopath/2007/PartnerControls">db8a3a98-99fc-4b2b-b489-f0edc45925e0</TermId>
        </TermInfo>
      </Terms>
    </GR_Tags_0>
    <GR_Owner xmlns="8c21892d-5838-441f-a406-47200d9f06f9">
      <UserInfo>
        <DisplayName/>
        <AccountId xsi:nil="true"/>
        <AccountType/>
      </UserInfo>
    </GR_Owner>
  </documentManagement>
</p:properties>
</file>

<file path=customXml/item3.xml><?xml version="1.0" encoding="utf-8"?>
<ct:contentTypeSchema xmlns:ct="http://schemas.microsoft.com/office/2006/metadata/contentType" xmlns:ma="http://schemas.microsoft.com/office/2006/metadata/properties/metaAttributes" ct:_="" ma:_="" ma:contentTypeName="Green Rooms Generic Document" ma:contentTypeID="0x010100E95597223F7D34428C7A4A203E177675002AF716A5EBF2D84C8CC8DB0486572111" ma:contentTypeVersion="15" ma:contentTypeDescription="Green Rooms generic document content type" ma:contentTypeScope="" ma:versionID="827e8e889da684c18b9007eef5e966d4">
  <xsd:schema xmlns:xsd="http://www.w3.org/2001/XMLSchema" xmlns:xs="http://www.w3.org/2001/XMLSchema" xmlns:p="http://schemas.microsoft.com/office/2006/metadata/properties" xmlns:ns2="76c08987-4ec6-45b0-8d23-6ef090593229" xmlns:ns3="8c21892d-5838-441f-a406-47200d9f06f9" xmlns:ns4="da826409-402a-4753-be88-ae4985487a39" xmlns:ns5="71d2ed89-9a8a-4d29-acce-317a13a560c8" targetNamespace="http://schemas.microsoft.com/office/2006/metadata/properties" ma:root="true" ma:fieldsID="1eef20655fa0dd014a4927157a86ede1" ns2:_="" ns3:_="" ns4:_="" ns5:_="">
    <xsd:import namespace="76c08987-4ec6-45b0-8d23-6ef090593229"/>
    <xsd:import namespace="8c21892d-5838-441f-a406-47200d9f06f9"/>
    <xsd:import namespace="da826409-402a-4753-be88-ae4985487a39"/>
    <xsd:import namespace="71d2ed89-9a8a-4d29-acce-317a13a560c8"/>
    <xsd:element name="properties">
      <xsd:complexType>
        <xsd:sequence>
          <xsd:element name="documentManagement">
            <xsd:complexType>
              <xsd:all>
                <xsd:element ref="ns2:GR_Audience_0" minOccurs="0"/>
                <xsd:element ref="ns2:TaxCatchAll" minOccurs="0"/>
                <xsd:element ref="ns2:TaxCatchAllLabel" minOccurs="0"/>
                <xsd:element ref="ns2:GR_Tags_0" minOccurs="0"/>
                <xsd:element ref="ns3:GR_Owner" minOccurs="0"/>
                <xsd:element ref="ns2:SharedWithUsers" minOccurs="0"/>
                <xsd:element ref="ns2:SharedWithDetails" minOccurs="0"/>
                <xsd:element ref="ns4:LastSharedByUser" minOccurs="0"/>
                <xsd:element ref="ns4:LastSharedByTime" minOccurs="0"/>
                <xsd:element ref="ns5:MediaServiceMetadata" minOccurs="0"/>
                <xsd:element ref="ns5: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c08987-4ec6-45b0-8d23-6ef090593229" elementFormDefault="qualified">
    <xsd:import namespace="http://schemas.microsoft.com/office/2006/documentManagement/types"/>
    <xsd:import namespace="http://schemas.microsoft.com/office/infopath/2007/PartnerControls"/>
    <xsd:element name="GR_Audience_0" ma:index="8" ma:taxonomy="true" ma:internalName="GR_Audience_0" ma:taxonomyFieldName="GR_Audience" ma:displayName="Audience" ma:readOnly="false" ma:default="" ma:fieldId="{83dfc9f8-1411-4d63-a7b8-094e10f9a5d6}" ma:taxonomyMulti="true" ma:sspId="3b1d1672-0447-4fbf-9b9c-c81437330686" ma:termSetId="b54bc5c7-77b9-4087-b864-31bcc10c161e" ma:anchorId="d56f94f8-e6ee-45e5-be87-edb1c0f46861" ma:open="false" ma:isKeyword="false">
      <xsd:complexType>
        <xsd:sequence>
          <xsd:element ref="pc:Terms" minOccurs="0" maxOccurs="1"/>
        </xsd:sequence>
      </xsd:complexType>
    </xsd:element>
    <xsd:element name="TaxCatchAll" ma:index="9" nillable="true" ma:displayName="Taxonomy Catch All Column" ma:description="" ma:hidden="true" ma:list="{c9d8fe55-5c7c-42cc-91ce-0996c8552896}" ma:internalName="TaxCatchAll" ma:showField="CatchAllData" ma:web="76c08987-4ec6-45b0-8d23-6ef090593229">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description="" ma:hidden="true" ma:list="{c9d8fe55-5c7c-42cc-91ce-0996c8552896}" ma:internalName="TaxCatchAllLabel" ma:readOnly="true" ma:showField="CatchAllDataLabel" ma:web="76c08987-4ec6-45b0-8d23-6ef090593229">
      <xsd:complexType>
        <xsd:complexContent>
          <xsd:extension base="dms:MultiChoiceLookup">
            <xsd:sequence>
              <xsd:element name="Value" type="dms:Lookup" maxOccurs="unbounded" minOccurs="0" nillable="true"/>
            </xsd:sequence>
          </xsd:extension>
        </xsd:complexContent>
      </xsd:complexType>
    </xsd:element>
    <xsd:element name="GR_Tags_0" ma:index="12" ma:taxonomy="true" ma:internalName="GR_Tags_0" ma:taxonomyFieldName="GR_Tags" ma:displayName="Tags" ma:readOnly="false" ma:default="" ma:fieldId="{7d59c131-ec0f-41b8-9860-f8fdcbd4369b}" ma:taxonomyMulti="true" ma:sspId="3b1d1672-0447-4fbf-9b9c-c81437330686" ma:termSetId="b54bc5c7-77b9-4087-b864-31bcc10c161e" ma:anchorId="00000000-0000-0000-0000-000000000000" ma:open="false" ma:isKeyword="false">
      <xsd:complexType>
        <xsd:sequence>
          <xsd:element ref="pc:Terms" minOccurs="0" maxOccurs="1"/>
        </xsd:sequence>
      </xsd:complexType>
    </xsd:element>
    <xsd:element name="SharedWithUsers" ma:index="15"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c21892d-5838-441f-a406-47200d9f06f9" elementFormDefault="qualified">
    <xsd:import namespace="http://schemas.microsoft.com/office/2006/documentManagement/types"/>
    <xsd:import namespace="http://schemas.microsoft.com/office/infopath/2007/PartnerControls"/>
    <xsd:element name="GR_Owner" ma:index="14" nillable="true" ma:displayName="Owner" ma:SharePointGroup="0" ma:internalName="GR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a826409-402a-4753-be88-ae4985487a39" elementFormDefault="qualified">
    <xsd:import namespace="http://schemas.microsoft.com/office/2006/documentManagement/types"/>
    <xsd:import namespace="http://schemas.microsoft.com/office/infopath/2007/PartnerControls"/>
    <xsd:element name="LastSharedByUser" ma:index="17" nillable="true" ma:displayName="Last Shared By User" ma:description="" ma:internalName="LastSharedByUser" ma:readOnly="true">
      <xsd:simpleType>
        <xsd:restriction base="dms:Note">
          <xsd:maxLength value="255"/>
        </xsd:restriction>
      </xsd:simpleType>
    </xsd:element>
    <xsd:element name="LastSharedByTime" ma:index="18"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71d2ed89-9a8a-4d29-acce-317a13a560c8" elementFormDefault="qualified">
    <xsd:import namespace="http://schemas.microsoft.com/office/2006/documentManagement/types"/>
    <xsd:import namespace="http://schemas.microsoft.com/office/infopath/2007/PartnerControls"/>
    <xsd:element name="MediaServiceMetadata" ma:index="19" nillable="true" ma:displayName="MediaServiceMetadata" ma:description="" ma:hidden="true" ma:internalName="MediaServiceMetadata" ma:readOnly="true">
      <xsd:simpleType>
        <xsd:restriction base="dms:Note"/>
      </xsd:simpleType>
    </xsd:element>
    <xsd:element name="MediaServiceFastMetadata" ma:index="20"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1C3E6BC-BBF5-411A-B0C1-75431D5F7D62}">
  <ds:schemaRefs>
    <ds:schemaRef ds:uri="http://schemas.microsoft.com/sharepoint/v3/contenttype/forms"/>
  </ds:schemaRefs>
</ds:datastoreItem>
</file>

<file path=customXml/itemProps2.xml><?xml version="1.0" encoding="utf-8"?>
<ds:datastoreItem xmlns:ds="http://schemas.openxmlformats.org/officeDocument/2006/customXml" ds:itemID="{7C5CFAFC-FA33-48FE-AB05-C44E7F341FCD}">
  <ds:schemaRefs>
    <ds:schemaRef ds:uri="71d2ed89-9a8a-4d29-acce-317a13a560c8"/>
    <ds:schemaRef ds:uri="http://purl.org/dc/terms/"/>
    <ds:schemaRef ds:uri="http://schemas.openxmlformats.org/package/2006/metadata/core-properties"/>
    <ds:schemaRef ds:uri="76c08987-4ec6-45b0-8d23-6ef090593229"/>
    <ds:schemaRef ds:uri="http://schemas.microsoft.com/office/2006/documentManagement/types"/>
    <ds:schemaRef ds:uri="http://schemas.microsoft.com/office/infopath/2007/PartnerControls"/>
    <ds:schemaRef ds:uri="8c21892d-5838-441f-a406-47200d9f06f9"/>
    <ds:schemaRef ds:uri="http://purl.org/dc/elements/1.1/"/>
    <ds:schemaRef ds:uri="http://schemas.microsoft.com/office/2006/metadata/properties"/>
    <ds:schemaRef ds:uri="da826409-402a-4753-be88-ae4985487a39"/>
    <ds:schemaRef ds:uri="http://www.w3.org/XML/1998/namespace"/>
    <ds:schemaRef ds:uri="http://purl.org/dc/dcmitype/"/>
  </ds:schemaRefs>
</ds:datastoreItem>
</file>

<file path=customXml/itemProps3.xml><?xml version="1.0" encoding="utf-8"?>
<ds:datastoreItem xmlns:ds="http://schemas.openxmlformats.org/officeDocument/2006/customXml" ds:itemID="{A6EDF7A6-B918-4B4E-A98D-1CE138673A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c08987-4ec6-45b0-8d23-6ef090593229"/>
    <ds:schemaRef ds:uri="8c21892d-5838-441f-a406-47200d9f06f9"/>
    <ds:schemaRef ds:uri="da826409-402a-4753-be88-ae4985487a39"/>
    <ds:schemaRef ds:uri="71d2ed89-9a8a-4d29-acce-317a13a560c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2535</TotalTime>
  <Words>1906</Words>
  <Application>Microsoft Office PowerPoint</Application>
  <PresentationFormat>Widescreen</PresentationFormat>
  <Paragraphs>230</Paragraphs>
  <Slides>39</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ＭＳ Ｐゴシック</vt:lpstr>
      <vt:lpstr>Arial</vt:lpstr>
      <vt:lpstr>Calibri</vt:lpstr>
      <vt:lpstr>Times New Roman</vt:lpstr>
      <vt:lpstr>Wingdings</vt:lpstr>
      <vt:lpstr>Office Theme</vt:lpstr>
      <vt:lpstr>PowerPoint Presentation</vt:lpstr>
      <vt:lpstr>Having challenging conversations with people about cancer and at the end of life</vt:lpstr>
      <vt:lpstr>Workshop aims</vt:lpstr>
      <vt:lpstr>Implications for actions</vt:lpstr>
      <vt:lpstr>Causes of death – England </vt:lpstr>
      <vt:lpstr>Causes of death – Wales </vt:lpstr>
      <vt:lpstr>Causes of death – Scotland </vt:lpstr>
      <vt:lpstr>Causes of death – Northern Ireland </vt:lpstr>
      <vt:lpstr>End of life trajectories</vt:lpstr>
      <vt:lpstr>PowerPoint Presentation</vt:lpstr>
      <vt:lpstr>PowerPoint Presentation</vt:lpstr>
      <vt:lpstr>PowerPoint Presentation</vt:lpstr>
      <vt:lpstr>The changing outcomes for People Living With Cancer (PLWC)</vt:lpstr>
      <vt:lpstr>Cancer prevalence is changing – challenging conversations may differ along the pathway</vt:lpstr>
      <vt:lpstr>Three broad cancer groups</vt:lpstr>
      <vt:lpstr>Challenging conversations about cancer – can happen across the whole pathway</vt:lpstr>
      <vt:lpstr>PowerPoint Presentation</vt:lpstr>
      <vt:lpstr>What are the challenges?</vt:lpstr>
      <vt:lpstr>Who needs to be trained to have conversations about cancer and end of life care?</vt:lpstr>
      <vt:lpstr>Times of need – what might trigger a conversation</vt:lpstr>
      <vt:lpstr>Why is it important for patients?</vt:lpstr>
      <vt:lpstr>Some views</vt:lpstr>
      <vt:lpstr>Why don’t we talk about dying and death?</vt:lpstr>
      <vt:lpstr>Why don’t we talk about dying and death?</vt:lpstr>
      <vt:lpstr>Communication principles and strategies</vt:lpstr>
      <vt:lpstr>Important elements for a successful conversation</vt:lpstr>
      <vt:lpstr>Behaviours and skills that can help a conversation be effective</vt:lpstr>
      <vt:lpstr>Behaviours and skills that show we are listening</vt:lpstr>
      <vt:lpstr>Behaviours that block two-way communication and patient disclosure</vt:lpstr>
      <vt:lpstr>Time to sit back and watch</vt:lpstr>
      <vt:lpstr>A video simulated conversation</vt:lpstr>
      <vt:lpstr>Video consultation 2</vt:lpstr>
      <vt:lpstr>An improved consultation</vt:lpstr>
      <vt:lpstr>Skills practice</vt:lpstr>
      <vt:lpstr>Consultation skills practice (1) </vt:lpstr>
      <vt:lpstr>Skills practice (2)</vt:lpstr>
      <vt:lpstr>Observer role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Wizkit template</dc:title>
  <dc:creator>brandreview</dc:creator>
  <cp:lastModifiedBy>Michele Brawley</cp:lastModifiedBy>
  <cp:revision>208</cp:revision>
  <dcterms:created xsi:type="dcterms:W3CDTF">2018-04-13T10:13:11Z</dcterms:created>
  <dcterms:modified xsi:type="dcterms:W3CDTF">2019-10-07T11:55:58Z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0x010100E95597223F7D34428C7A4A203E177675002AF716A5EBF2D84C8CC8DB0486572111</vt:lpwstr>
  </property>
  <property fmtid="{D5CDD505-2E9C-101B-9397-08002B2CF9AE}" pid="3" name="GR_PolicyCategory">
    <vt:lpwstr/>
  </property>
  <property fmtid="{D5CDD505-2E9C-101B-9397-08002B2CF9AE}" pid="4" name="GR_Audience">
    <vt:lpwstr>2;#All|cbb3a668-1ff6-447d-9112-2bccc73a394e</vt:lpwstr>
  </property>
  <property fmtid="{D5CDD505-2E9C-101B-9397-08002B2CF9AE}" pid="5" name="GR_PolicyCategory_0">
    <vt:lpwstr/>
  </property>
  <property fmtid="{D5CDD505-2E9C-101B-9397-08002B2CF9AE}" pid="6" name="GR_OwningDepartment">
    <vt:lpwstr/>
  </property>
  <property fmtid="{D5CDD505-2E9C-101B-9397-08002B2CF9AE}" pid="7" name="GR_Tags">
    <vt:lpwstr>112;#Communications|714dc5a5-7852-4aa6-b1fc-cea5ef73e961;#139;#Brand identity|5bd075a7-05f8-4c56-b521-0ac47099f73f;#21;#Brand and communications|db8a3a98-99fc-4b2b-b489-f0edc45925e0</vt:lpwstr>
  </property>
  <property fmtid="{D5CDD505-2E9C-101B-9397-08002B2CF9AE}" pid="8" name="GR_OwningDepartment_0">
    <vt:lpwstr/>
  </property>
  <property fmtid="{D5CDD505-2E9C-101B-9397-08002B2CF9AE}" pid="9" name="MSIP_Label_38024e22-1edf-40a9-beab-eaff14a94184_Enabled">
    <vt:lpwstr>True</vt:lpwstr>
  </property>
  <property fmtid="{D5CDD505-2E9C-101B-9397-08002B2CF9AE}" pid="10" name="MSIP_Label_38024e22-1edf-40a9-beab-eaff14a94184_SiteId">
    <vt:lpwstr>d01b6c12-fc67-4721-9818-7931d8b9a472</vt:lpwstr>
  </property>
  <property fmtid="{D5CDD505-2E9C-101B-9397-08002B2CF9AE}" pid="11" name="MSIP_Label_38024e22-1edf-40a9-beab-eaff14a94184_Ref">
    <vt:lpwstr>https://api.informationprotection.azure.com/api/d01b6c12-fc67-4721-9818-7931d8b9a472</vt:lpwstr>
  </property>
  <property fmtid="{D5CDD505-2E9C-101B-9397-08002B2CF9AE}" pid="12" name="MSIP_Label_38024e22-1edf-40a9-beab-eaff14a94184_Owner">
    <vt:lpwstr>MBrawley@macmillan.org.uk</vt:lpwstr>
  </property>
  <property fmtid="{D5CDD505-2E9C-101B-9397-08002B2CF9AE}" pid="13" name="MSIP_Label_38024e22-1edf-40a9-beab-eaff14a94184_SetDate">
    <vt:lpwstr>2019-04-26T16:49:12.9139384+01:00</vt:lpwstr>
  </property>
  <property fmtid="{D5CDD505-2E9C-101B-9397-08002B2CF9AE}" pid="14" name="MSIP_Label_38024e22-1edf-40a9-beab-eaff14a94184_Name">
    <vt:lpwstr>Public</vt:lpwstr>
  </property>
  <property fmtid="{D5CDD505-2E9C-101B-9397-08002B2CF9AE}" pid="15" name="MSIP_Label_38024e22-1edf-40a9-beab-eaff14a94184_Application">
    <vt:lpwstr>Microsoft Azure Information Protection</vt:lpwstr>
  </property>
  <property fmtid="{D5CDD505-2E9C-101B-9397-08002B2CF9AE}" pid="16" name="MSIP_Label_38024e22-1edf-40a9-beab-eaff14a94184_Extended_MSFT_Method">
    <vt:lpwstr>Automatic</vt:lpwstr>
  </property>
  <property fmtid="{D5CDD505-2E9C-101B-9397-08002B2CF9AE}" pid="17" name="Sensitivity">
    <vt:lpwstr>Public</vt:lpwstr>
  </property>
</Properties>
</file>